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</p:sldIdLst>
  <p:sldSz cx="9144000" cy="6858000" type="screen4x3"/>
  <p:notesSz cx="6805613" cy="99393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00CA4988-A31D-43FB-815C-7D7BE8768E83}">
          <p14:sldIdLst/>
        </p14:section>
        <p14:section name="Naamloze sectie" id="{F589796D-9953-4864-9E07-CDB45442B7BE}">
          <p14:sldIdLst>
            <p14:sldId id="287"/>
            <p14:sldId id="288"/>
            <p14:sldId id="289"/>
            <p14:sldId id="290"/>
            <p14:sldId id="291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696" autoAdjust="0"/>
  </p:normalViewPr>
  <p:slideViewPr>
    <p:cSldViewPr>
      <p:cViewPr varScale="1">
        <p:scale>
          <a:sx n="99" d="100"/>
          <a:sy n="99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70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0077F3-EFBD-40D2-8618-1C4E38A0AD8C}" type="datetimeFigureOut">
              <a:rPr lang="nl-NL"/>
              <a:pPr>
                <a:defRPr/>
              </a:pPr>
              <a:t>30-03-2018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6C8F8D-E5B2-45F2-BF56-B865175C06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91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 smtClean="0"/>
              <a:t>Klik om de opmaakprofielen van de modeltekst te bewerken</a:t>
            </a:r>
          </a:p>
          <a:p>
            <a:pPr lvl="1"/>
            <a:r>
              <a:rPr lang="nl-NL" altLang="nl-NL" noProof="0" smtClean="0"/>
              <a:t>Tweede niveau</a:t>
            </a:r>
          </a:p>
          <a:p>
            <a:pPr lvl="2"/>
            <a:r>
              <a:rPr lang="nl-NL" altLang="nl-NL" noProof="0" smtClean="0"/>
              <a:t>Derde niveau</a:t>
            </a:r>
          </a:p>
          <a:p>
            <a:pPr lvl="3"/>
            <a:r>
              <a:rPr lang="nl-NL" altLang="nl-NL" noProof="0" smtClean="0"/>
              <a:t>Vierde niveau</a:t>
            </a:r>
          </a:p>
          <a:p>
            <a:pPr lvl="4"/>
            <a:r>
              <a:rPr lang="nl-NL" altLang="nl-NL" noProof="0" smtClean="0"/>
              <a:t>Vijfde niveau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DE40DA-0090-4124-8966-20C27380B94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7524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smtClean="0"/>
              <a:t>40 organisaties akkoord ondertekend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smtClean="0"/>
              <a:t>1,5% energiebesparing per jaar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smtClean="0"/>
              <a:t>Toename van het aandeel hernieuwbare energieopwekking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smtClean="0"/>
              <a:t>Ed </a:t>
            </a:r>
            <a:r>
              <a:rPr lang="nl-NL" dirty="0" err="1" smtClean="0"/>
              <a:t>Nijpels</a:t>
            </a:r>
            <a:r>
              <a:rPr lang="nl-NL" dirty="0" smtClean="0"/>
              <a:t> voorzitter borgingscommissie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E40DA-0090-4124-8966-20C27380B949}" type="slidenum">
              <a:rPr lang="nl-NL" altLang="nl-NL" smtClean="0"/>
              <a:pPr>
                <a:defRPr/>
              </a:pPr>
              <a:t>8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91530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4C83D4-FBFC-474D-A1D2-16145572007A}" type="slidenum">
              <a:rPr lang="nl-NL" altLang="nl-NL" smtClean="0">
                <a:latin typeface="Times New Roman" panose="02020603050405020304" pitchFamily="18" charset="0"/>
              </a:rPr>
              <a:pPr/>
              <a:t>9</a:t>
            </a:fld>
            <a:endParaRPr lang="nl-NL" altLang="nl-N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2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smtClean="0"/>
              <a:t>In 2012 stelde het Europees Parlement (EP) de Europese Energie-Efficiency Richtlijn (EED) vast. De EED verplicht lidstaten tot een lijst van dingen om energiebesparing te realiseren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smtClean="0"/>
              <a:t>Eén daarvan is dat lidstaten in nationale wetgeving een auditplicht invoeren. Nederland heeft deze plicht geregeld in de "Tijdelijke regeling implementatie artikelen 8 en 14 Richtlijn energie-efficiëntie".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E40DA-0090-4124-8966-20C27380B949}" type="slidenum">
              <a:rPr lang="nl-NL" altLang="nl-NL" smtClean="0"/>
              <a:pPr>
                <a:defRPr/>
              </a:pPr>
              <a:t>10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22853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E40DA-0090-4124-8966-20C27380B949}" type="slidenum">
              <a:rPr lang="nl-NL" altLang="nl-NL" smtClean="0"/>
              <a:pPr>
                <a:defRPr/>
              </a:pPr>
              <a:t>11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64646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611C3D-1EF8-4AD7-8C6B-05D23973EF96}" type="slidenum">
              <a:rPr lang="nl-NL" altLang="nl-NL" smtClean="0">
                <a:latin typeface="Times New Roman" panose="02020603050405020304" pitchFamily="18" charset="0"/>
              </a:rPr>
              <a:pPr/>
              <a:t>12</a:t>
            </a:fld>
            <a:endParaRPr lang="nl-NL" altLang="nl-N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7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E40DA-0090-4124-8966-20C27380B949}" type="slidenum">
              <a:rPr lang="nl-NL" altLang="nl-NL" smtClean="0"/>
              <a:pPr>
                <a:defRPr/>
              </a:pPr>
              <a:t>13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67889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E40DA-0090-4124-8966-20C27380B949}" type="slidenum">
              <a:rPr lang="nl-NL" altLang="nl-NL" smtClean="0"/>
              <a:pPr>
                <a:defRPr/>
              </a:pPr>
              <a:t>14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9785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nl-NL" altLang="en-US" noProof="0" smtClean="0"/>
              <a:t>Klik om de stijl te bewerken</a:t>
            </a:r>
            <a:endParaRPr lang="nl-NL" altLang="en-US" noProof="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nl-NL" altLang="en-US" noProof="0" smtClean="0"/>
              <a:t>Klik om de ondertitelstijl van het model te bewerken</a:t>
            </a:r>
            <a:endParaRPr lang="nl-NL" altLang="en-US" noProof="0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491F-8286-479C-818C-CC4D880E6C1A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2537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179B-F17D-4045-AF0F-9E1BE46CD3E7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401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09E71-4F61-4C44-8729-B18E4D2C9485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7773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7C1A5-D6CB-4A17-9C92-38485D9AE9EC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9982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74907-157D-4E93-A943-1D150BEEA6A0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814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4E8A-D081-495B-B6E4-687E3AC45B9C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4584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28911-6A66-46B9-B0DD-F4243A0F079D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906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6CED1-750C-4697-A98A-ED02D304E2B7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1177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10B0-51F5-46D1-AE55-1D6EF2FDDEC1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94508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5999F-C2E4-4DF1-9FB4-7C670B143811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5070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314F-63FE-412C-A281-7AE731A3DA9C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8543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de opmaakprofielen van de </a:t>
            </a:r>
            <a:r>
              <a:rPr lang="nl-NL" altLang="en-US" dirty="0" err="1" smtClean="0"/>
              <a:t>modeltekst</a:t>
            </a:r>
            <a:r>
              <a:rPr lang="nl-NL" altLang="en-US" dirty="0" smtClean="0"/>
              <a:t> te bewerken</a:t>
            </a:r>
          </a:p>
          <a:p>
            <a:pPr lvl="1"/>
            <a:r>
              <a:rPr lang="nl-NL" altLang="en-US" dirty="0" smtClean="0"/>
              <a:t>Tweede niveau</a:t>
            </a:r>
          </a:p>
          <a:p>
            <a:pPr lvl="2"/>
            <a:r>
              <a:rPr lang="nl-NL" altLang="en-US" dirty="0" smtClean="0"/>
              <a:t>Derde niveau</a:t>
            </a:r>
          </a:p>
          <a:p>
            <a:pPr lvl="3"/>
            <a:r>
              <a:rPr lang="nl-NL" altLang="en-US" dirty="0" smtClean="0"/>
              <a:t>Vierde niveau</a:t>
            </a:r>
          </a:p>
          <a:p>
            <a:pPr lvl="4"/>
            <a:r>
              <a:rPr lang="nl-NL" altLang="en-US" dirty="0" smtClean="0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 alt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 alt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16BE8134-EFC9-4D55-9E25-215C313B878B}" type="slidenum">
              <a:rPr lang="nl-NL" altLang="en-US" smtClean="0"/>
              <a:pPr>
                <a:defRPr/>
              </a:pPr>
              <a:t>‹nr.›</a:t>
            </a:fld>
            <a:endParaRPr lang="nl-NL" altLang="en-US" dirty="0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LogoRUDNHNe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036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0" y="1393923"/>
            <a:ext cx="9144000" cy="1154162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solidFill>
                  <a:srgbClr val="FF0000"/>
                </a:solidFill>
              </a:rPr>
              <a:t>Introductie RUD NHN zorginstellingen</a:t>
            </a:r>
            <a:endParaRPr lang="nl-NL" sz="3600" dirty="0">
              <a:solidFill>
                <a:srgbClr val="FF0000"/>
              </a:solidFill>
            </a:endParaRPr>
          </a:p>
          <a:p>
            <a:pPr algn="ctr"/>
            <a:endParaRPr lang="nl-NL" sz="900" dirty="0"/>
          </a:p>
          <a:p>
            <a:pPr algn="ctr"/>
            <a:r>
              <a:rPr lang="nl-NL" sz="2400" dirty="0" smtClean="0"/>
              <a:t>- 29 maart 2018 -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255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Energy Efficiency Directive, EED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600200"/>
            <a:ext cx="8640763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nl-NL" altLang="nl-NL" sz="24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nl-NL" altLang="nl-NL" sz="24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l-NL" altLang="nl-NL" sz="2400" dirty="0" smtClean="0"/>
              <a:t>Tijdelijke maatregel verplichte audit energiebesparing </a:t>
            </a:r>
            <a:br>
              <a:rPr lang="nl-NL" altLang="nl-NL" sz="2400" dirty="0" smtClean="0"/>
            </a:br>
            <a:r>
              <a:rPr lang="nl-NL" altLang="nl-NL" sz="2400" i="1" dirty="0" smtClean="0"/>
              <a:t>Bedrijven met meer dan 250 medewerkers of een jaaromzet van € 50 </a:t>
            </a:r>
            <a:r>
              <a:rPr lang="nl-NL" altLang="nl-NL" sz="2400" i="1" dirty="0" err="1" smtClean="0"/>
              <a:t>milj</a:t>
            </a:r>
            <a:r>
              <a:rPr lang="nl-NL" altLang="nl-NL" sz="2400" i="1" dirty="0" smtClean="0"/>
              <a:t>. of meer en een jaarlijkse balanstotaal van 43 </a:t>
            </a:r>
            <a:r>
              <a:rPr lang="nl-NL" altLang="nl-NL" sz="2400" i="1" dirty="0" err="1" smtClean="0"/>
              <a:t>milj</a:t>
            </a:r>
            <a:r>
              <a:rPr lang="nl-NL" altLang="nl-NL" sz="2400" i="1" dirty="0" smtClean="0"/>
              <a:t> of meer.</a:t>
            </a:r>
            <a:br>
              <a:rPr lang="nl-NL" altLang="nl-NL" sz="2400" i="1" dirty="0" smtClean="0"/>
            </a:br>
            <a:r>
              <a:rPr lang="nl-NL" altLang="nl-NL" sz="2400" dirty="0" smtClean="0"/>
              <a:t/>
            </a:r>
            <a:br>
              <a:rPr lang="nl-NL" altLang="nl-NL" sz="2400" dirty="0" smtClean="0"/>
            </a:br>
            <a:r>
              <a:rPr lang="nl-NL" altLang="nl-NL" sz="2400" dirty="0" smtClean="0"/>
              <a:t>Voor 5 dec. 2015 moest energieaudit zijn ingediend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altLang="nl-NL" sz="24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nl-NL" altLang="nl-NL" dirty="0" smtClean="0"/>
              <a:t/>
            </a:r>
            <a:br>
              <a:rPr lang="nl-NL" altLang="nl-NL" dirty="0" smtClean="0"/>
            </a:br>
            <a:endParaRPr lang="nl-NL" alt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B3846-E61D-4032-8CDA-328FF2B88868}" type="slidenum">
              <a:rPr lang="nl-NL" altLang="en-US" smtClean="0"/>
              <a:pPr>
                <a:defRPr/>
              </a:pPr>
              <a:t>10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6772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houdt de energie audit in?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9168"/>
            <a:ext cx="8363272" cy="4530725"/>
          </a:xfrm>
        </p:spPr>
        <p:txBody>
          <a:bodyPr/>
          <a:lstStyle/>
          <a:p>
            <a:r>
              <a:rPr lang="nl-NL" sz="2400" dirty="0" smtClean="0"/>
              <a:t>Overzicht </a:t>
            </a:r>
            <a:r>
              <a:rPr lang="nl-NL" sz="2400" dirty="0"/>
              <a:t>van alle bestaande energiestromen (inclusief vervoer);</a:t>
            </a:r>
          </a:p>
          <a:p>
            <a:r>
              <a:rPr lang="nl-NL" sz="2400" dirty="0" smtClean="0"/>
              <a:t>Belangrijkste </a:t>
            </a:r>
            <a:r>
              <a:rPr lang="nl-NL" sz="2400" dirty="0"/>
              <a:t>factoren die het energieverbruik beïnvloeden;</a:t>
            </a:r>
          </a:p>
          <a:p>
            <a:r>
              <a:rPr lang="nl-NL" sz="2400" dirty="0"/>
              <a:t>Een </a:t>
            </a:r>
            <a:r>
              <a:rPr lang="nl-NL" sz="2400" dirty="0" smtClean="0"/>
              <a:t>overzicht </a:t>
            </a:r>
            <a:r>
              <a:rPr lang="nl-NL" sz="2400" dirty="0"/>
              <a:t>van het </a:t>
            </a:r>
            <a:r>
              <a:rPr lang="nl-NL" sz="2400" dirty="0" smtClean="0"/>
              <a:t>energiebesparingspotentieel komende 4 jaar;</a:t>
            </a:r>
            <a:endParaRPr lang="nl-NL" sz="2400" dirty="0"/>
          </a:p>
          <a:p>
            <a:r>
              <a:rPr lang="nl-NL" sz="2400" dirty="0"/>
              <a:t>Een beschrijving van </a:t>
            </a:r>
            <a:r>
              <a:rPr lang="nl-NL" sz="2400" dirty="0" smtClean="0"/>
              <a:t>de energiebesparings-maatregelen;</a:t>
            </a:r>
          </a:p>
          <a:p>
            <a:r>
              <a:rPr lang="nl-NL" sz="2400" dirty="0" smtClean="0"/>
              <a:t>Toegevoegd vervoersmanagement.</a:t>
            </a:r>
          </a:p>
          <a:p>
            <a:endParaRPr lang="nl-NL" sz="2400" dirty="0"/>
          </a:p>
          <a:p>
            <a:r>
              <a:rPr lang="nl-NL" sz="2400" dirty="0" smtClean="0"/>
              <a:t>Elke 4 jaar audit uitvoeren</a:t>
            </a: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7C1A5-D6CB-4A17-9C92-38485D9AE9EC}" type="slidenum">
              <a:rPr lang="nl-NL" altLang="en-US" smtClean="0"/>
              <a:pPr>
                <a:defRPr/>
              </a:pPr>
              <a:t>11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40564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EED (energie efficiency richtlijn)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Nieuwe taak;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Circa 1100 vestigingen in gebied RUD NHN;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Circa 800 rapportages EED ontvangen;</a:t>
            </a:r>
            <a:br>
              <a:rPr lang="nl-NL" sz="2400" dirty="0" smtClean="0"/>
            </a:br>
            <a:endParaRPr lang="nl-NL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Circa 20 zorginstellingen in gebied RUD.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NL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NL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7F05A-3A7F-4005-8262-6BF7D0BCF8A7}" type="slidenum">
              <a:rPr lang="nl-NL" altLang="en-US" smtClean="0"/>
              <a:pPr>
                <a:defRPr/>
              </a:pPr>
              <a:t>12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2237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houdt de Green Deal 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9168"/>
            <a:ext cx="8363272" cy="4530725"/>
          </a:xfrm>
        </p:spPr>
        <p:txBody>
          <a:bodyPr/>
          <a:lstStyle/>
          <a:p>
            <a:r>
              <a:rPr lang="nl-NL" sz="2400" dirty="0" smtClean="0"/>
              <a:t>Zorginstelling maakt verduurzaming afspraken over de bedrijfsvoering met de overheid;</a:t>
            </a:r>
            <a:endParaRPr lang="nl-NL" sz="2400" dirty="0"/>
          </a:p>
          <a:p>
            <a:r>
              <a:rPr lang="nl-NL" sz="2400" dirty="0" smtClean="0"/>
              <a:t>Resultaten worden inzichtelijk gemaakt, zoals Milieuthermometer;</a:t>
            </a:r>
          </a:p>
          <a:p>
            <a:r>
              <a:rPr lang="nl-NL" sz="2400" dirty="0"/>
              <a:t>D</a:t>
            </a:r>
            <a:r>
              <a:rPr lang="nl-NL" sz="2400" dirty="0" smtClean="0"/>
              <a:t>e </a:t>
            </a:r>
            <a:r>
              <a:rPr lang="nl-NL" sz="2400" dirty="0"/>
              <a:t>Green Deal sluit aan op het landelijke Energieakkoord, de Groene Groei Agenda, het Programma Van Afval naar </a:t>
            </a:r>
            <a:r>
              <a:rPr lang="nl-NL" sz="2400" dirty="0" smtClean="0"/>
              <a:t>Grondstof;</a:t>
            </a:r>
            <a:endParaRPr lang="nl-NL" sz="2400" dirty="0"/>
          </a:p>
          <a:p>
            <a:r>
              <a:rPr lang="nl-NL" sz="2400" dirty="0" smtClean="0"/>
              <a:t>Het </a:t>
            </a:r>
            <a:r>
              <a:rPr lang="nl-NL" sz="2400" dirty="0"/>
              <a:t>voorkomen van het ontstaan en de verspreiding van antibioticaresistentie én het verminderen van medicijnresten in </a:t>
            </a:r>
            <a:r>
              <a:rPr lang="nl-NL" sz="2400" dirty="0" smtClean="0"/>
              <a:t>afvalwater.</a:t>
            </a: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7C1A5-D6CB-4A17-9C92-38485D9AE9EC}" type="slidenum">
              <a:rPr lang="nl-NL" altLang="en-US" smtClean="0"/>
              <a:pPr>
                <a:defRPr/>
              </a:pPr>
              <a:t>13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34258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houdt de Green Deal 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9168"/>
            <a:ext cx="8363272" cy="4530725"/>
          </a:xfrm>
        </p:spPr>
        <p:txBody>
          <a:bodyPr/>
          <a:lstStyle/>
          <a:p>
            <a:r>
              <a:rPr lang="nl-NL" sz="2400" dirty="0" smtClean="0"/>
              <a:t>Bij deelname aan Green Deal geen EED audit noodzakelijk;</a:t>
            </a:r>
            <a:endParaRPr lang="nl-NL" sz="2400" dirty="0"/>
          </a:p>
          <a:p>
            <a:r>
              <a:rPr lang="nl-NL" sz="2400" dirty="0" smtClean="0"/>
              <a:t>De Milieuthermometer </a:t>
            </a:r>
            <a:r>
              <a:rPr lang="nl-NL" sz="2400" dirty="0"/>
              <a:t>is een systeemaanpak die de </a:t>
            </a:r>
            <a:r>
              <a:rPr lang="nl-NL" sz="2400"/>
              <a:t>borging </a:t>
            </a:r>
            <a:r>
              <a:rPr lang="nl-NL" sz="2400" smtClean="0"/>
              <a:t>regelt </a:t>
            </a:r>
            <a:r>
              <a:rPr lang="nl-NL" sz="2400" dirty="0"/>
              <a:t>en </a:t>
            </a:r>
            <a:r>
              <a:rPr lang="nl-NL" sz="2400" dirty="0" smtClean="0"/>
              <a:t>uw </a:t>
            </a:r>
            <a:r>
              <a:rPr lang="nl-NL" sz="2400" dirty="0"/>
              <a:t>instelling met concrete acties stap voor stap verder </a:t>
            </a:r>
            <a:r>
              <a:rPr lang="nl-NL" sz="2400" dirty="0" smtClean="0"/>
              <a:t>brengt;</a:t>
            </a:r>
          </a:p>
          <a:p>
            <a:r>
              <a:rPr lang="nl-NL" sz="2400" dirty="0" smtClean="0"/>
              <a:t>Een </a:t>
            </a:r>
            <a:r>
              <a:rPr lang="nl-NL" sz="2400" dirty="0"/>
              <a:t>bredere scoop </a:t>
            </a:r>
            <a:r>
              <a:rPr lang="nl-NL" sz="2400" dirty="0" smtClean="0"/>
              <a:t>zoals waterbesparing</a:t>
            </a:r>
            <a:r>
              <a:rPr lang="nl-NL" sz="2400" dirty="0"/>
              <a:t>, voedselverspilling, </a:t>
            </a:r>
            <a:r>
              <a:rPr lang="nl-NL" sz="2400" dirty="0" smtClean="0"/>
              <a:t>afvalpreventie;</a:t>
            </a:r>
            <a:endParaRPr lang="nl-NL" sz="2400" dirty="0"/>
          </a:p>
          <a:p>
            <a:r>
              <a:rPr lang="nl-NL" sz="2400" dirty="0" smtClean="0"/>
              <a:t>Greendeal </a:t>
            </a:r>
            <a:r>
              <a:rPr lang="nl-NL" sz="2400" dirty="0"/>
              <a:t>gaat </a:t>
            </a:r>
            <a:r>
              <a:rPr lang="nl-NL" sz="2400" dirty="0" smtClean="0"/>
              <a:t>verder </a:t>
            </a:r>
            <a:r>
              <a:rPr lang="nl-NL" sz="2400" dirty="0"/>
              <a:t>dan de </a:t>
            </a:r>
            <a:r>
              <a:rPr lang="nl-NL" sz="2400" dirty="0" smtClean="0"/>
              <a:t>EED.</a:t>
            </a:r>
          </a:p>
          <a:p>
            <a:endParaRPr lang="nl-NL" sz="2400" dirty="0"/>
          </a:p>
          <a:p>
            <a:r>
              <a:rPr lang="nl-NL" sz="2400" dirty="0" smtClean="0"/>
              <a:t>Geen wettelijke verlichting;</a:t>
            </a:r>
          </a:p>
          <a:p>
            <a:r>
              <a:rPr lang="nl-NL" sz="2400" dirty="0" smtClean="0"/>
              <a:t>EED wettelijke verplichting. </a:t>
            </a: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7C1A5-D6CB-4A17-9C92-38485D9AE9EC}" type="slidenum">
              <a:rPr lang="nl-NL" altLang="en-US" smtClean="0"/>
              <a:pPr>
                <a:defRPr/>
              </a:pPr>
              <a:t>14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808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4680520" cy="3183442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7C1A5-D6CB-4A17-9C92-38485D9AE9EC}" type="slidenum">
              <a:rPr lang="nl-NL" altLang="en-US" smtClean="0"/>
              <a:pPr>
                <a:defRPr/>
              </a:pPr>
              <a:t>15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5151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64141" b="16217"/>
          <a:stretch/>
        </p:blipFill>
        <p:spPr>
          <a:xfrm>
            <a:off x="0" y="0"/>
            <a:ext cx="9144000" cy="11988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03765" y="209973"/>
            <a:ext cx="789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prstClr val="white"/>
                </a:solidFill>
              </a:rPr>
              <a:t>Ontstaan omgevingsdiensten</a:t>
            </a:r>
            <a:endParaRPr lang="nl-NL" sz="3600" b="1" dirty="0">
              <a:solidFill>
                <a:prstClr val="white"/>
              </a:solidFill>
            </a:endParaRPr>
          </a:p>
          <a:p>
            <a:endParaRPr lang="nl-NL" sz="3600" b="1" dirty="0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2601" y="1328730"/>
            <a:ext cx="8852746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Vuurwerkramp Enschede (mei 2000)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Nieuwjaarsbrand Volendam (januari 2001)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Instorten parkeerdek Tiel (februari 2002)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nl-NL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Afbrekende balkons Maastricht </a:t>
            </a: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(april 2003</a:t>
            </a:r>
            <a:r>
              <a:rPr lang="nl-NL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endParaRPr lang="nl-NL" sz="28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26" y="3357806"/>
            <a:ext cx="5412619" cy="304459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128" y="4238145"/>
            <a:ext cx="4423268" cy="248313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545" y="3439378"/>
            <a:ext cx="2397802" cy="159753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64" y="3439378"/>
            <a:ext cx="2207087" cy="14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LogoRUDNHNe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64141" b="16217"/>
          <a:stretch/>
        </p:blipFill>
        <p:spPr>
          <a:xfrm>
            <a:off x="0" y="0"/>
            <a:ext cx="9144000" cy="11988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03765" y="209973"/>
            <a:ext cx="789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prstClr val="white"/>
                </a:solidFill>
              </a:rPr>
              <a:t>Omgevingsdiensten algemeen</a:t>
            </a:r>
            <a:endParaRPr lang="nl-NL" sz="3600" b="1" dirty="0">
              <a:solidFill>
                <a:prstClr val="white"/>
              </a:solidFill>
            </a:endParaRPr>
          </a:p>
          <a:p>
            <a:endParaRPr lang="nl-NL" sz="3600" b="1" dirty="0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347542"/>
            <a:ext cx="8852746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nl-NL" sz="2800" b="1" dirty="0" smtClean="0">
                <a:solidFill>
                  <a:srgbClr val="FFC00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Cie. Mans: Landelijk stelsel per 2014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nl-NL" sz="2800" b="1" dirty="0">
                <a:solidFill>
                  <a:srgbClr val="FFC00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2800" b="1" dirty="0" smtClean="0">
                <a:solidFill>
                  <a:srgbClr val="FFC00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diensten</a:t>
            </a:r>
          </a:p>
          <a:p>
            <a:pPr lvl="8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nl-NL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Aansluiten bij VR</a:t>
            </a:r>
          </a:p>
          <a:p>
            <a:pPr lvl="8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nl-NL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Kwaliteitscriteria</a:t>
            </a:r>
            <a:endParaRPr lang="nl-NL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8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Basistaken</a:t>
            </a:r>
            <a:endParaRPr lang="nl-NL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8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Extra taken</a:t>
            </a:r>
          </a:p>
          <a:p>
            <a:pPr lvl="8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nl-NL" sz="28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Sarm</a:t>
            </a: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Beleidsarm</a:t>
            </a:r>
            <a:endParaRPr lang="nl-NL" sz="26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65" y="1876920"/>
            <a:ext cx="4944096" cy="49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LogoRUDNHNe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64141" b="16217"/>
          <a:stretch/>
        </p:blipFill>
        <p:spPr>
          <a:xfrm>
            <a:off x="0" y="0"/>
            <a:ext cx="9144000" cy="11988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03765" y="209973"/>
            <a:ext cx="789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prstClr val="white"/>
                </a:solidFill>
              </a:rPr>
              <a:t>RUD NHN</a:t>
            </a:r>
          </a:p>
          <a:p>
            <a:endParaRPr lang="nl-NL" sz="3600" b="1" dirty="0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347542"/>
            <a:ext cx="8852746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Gestart: 1 januari 2014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70AD47">
                  <a:lumMod val="50000"/>
                </a:srgbClr>
              </a:buClr>
              <a:buSzPct val="65000"/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deelnemers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70AD47">
                  <a:lumMod val="50000"/>
                </a:srgbClr>
              </a:buClr>
              <a:buSzPct val="65000"/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FTE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70AD47">
                  <a:lumMod val="50000"/>
                </a:srgbClr>
              </a:buClr>
              <a:buSzPct val="65000"/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Begroting 10 miljoen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70AD47">
                  <a:lumMod val="50000"/>
                </a:srgbClr>
              </a:buClr>
              <a:buSzPct val="65000"/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17.000 bedrijven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nl-NL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Nu: Begin 2018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70AD47">
                  <a:lumMod val="50000"/>
                </a:srgbClr>
              </a:buClr>
              <a:buSzPct val="65000"/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deelnemers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70AD47">
                  <a:lumMod val="50000"/>
                </a:srgbClr>
              </a:buClr>
              <a:buSzPct val="65000"/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 FTE eigen mensen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70AD47">
                  <a:lumMod val="50000"/>
                </a:srgbClr>
              </a:buClr>
              <a:buSzPct val="65000"/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Begroting 17,3 miljoen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70AD47">
                  <a:lumMod val="50000"/>
                </a:srgbClr>
              </a:buClr>
              <a:buSzPct val="65000"/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23.000 bedrijven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rgbClr val="70AD47">
                  <a:lumMod val="50000"/>
                </a:srgbClr>
              </a:buClr>
              <a:buSzPct val="65000"/>
              <a:buFont typeface="Wingdings" panose="05000000000000000000" pitchFamily="2" charset="2"/>
              <a:buChar char="q"/>
            </a:pPr>
            <a:r>
              <a:rPr lang="nl-NL" sz="2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650.000 </a:t>
            </a:r>
            <a:r>
              <a:rPr lang="nl-NL" sz="2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inwoners</a:t>
            </a:r>
            <a:endParaRPr lang="nl-NL" sz="2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07" y="1558964"/>
            <a:ext cx="4054839" cy="40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LogoRUDNHNe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436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64141" b="16217"/>
          <a:stretch/>
        </p:blipFill>
        <p:spPr>
          <a:xfrm>
            <a:off x="0" y="0"/>
            <a:ext cx="9144000" cy="11988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03765" y="209973"/>
            <a:ext cx="8652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prstClr val="white"/>
                </a:solidFill>
              </a:rPr>
              <a:t>RUD NHN</a:t>
            </a:r>
            <a:endParaRPr lang="nl-NL" sz="3600" b="1" dirty="0">
              <a:solidFill>
                <a:prstClr val="white"/>
              </a:solidFill>
            </a:endParaRPr>
          </a:p>
          <a:p>
            <a:endParaRPr lang="nl-NL" sz="3600" b="1" dirty="0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198880"/>
            <a:ext cx="8852746" cy="550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nl-NL" altLang="nl-NL" sz="30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Juridische structuur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nl-NL" altLang="nl-NL" sz="2600" dirty="0" smtClean="0">
                <a:solidFill>
                  <a:srgbClr val="000000"/>
                </a:solidFill>
                <a:latin typeface="Arial"/>
                <a:cs typeface="Arial"/>
              </a:rPr>
              <a:t>Gemeenschappelijke regeling (college regeling)</a:t>
            </a:r>
            <a:endParaRPr lang="nl-NL" altLang="nl-NL" sz="3000" b="1" dirty="0" smtClean="0">
              <a:solidFill>
                <a:srgbClr val="FFC000">
                  <a:lumMod val="50000"/>
                </a:srgbClr>
              </a:solidFill>
              <a:latin typeface="Arial"/>
              <a:cs typeface="Arial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nl-NL" altLang="nl-NL" sz="3000" b="1" dirty="0">
                <a:solidFill>
                  <a:srgbClr val="FFC000">
                    <a:lumMod val="50000"/>
                  </a:srgbClr>
                </a:solidFill>
                <a:latin typeface="Arial"/>
                <a:cs typeface="Arial"/>
              </a:rPr>
              <a:t>Takenpakket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nl-NL" altLang="nl-NL" sz="2600" dirty="0">
                <a:solidFill>
                  <a:srgbClr val="000000"/>
                </a:solidFill>
                <a:latin typeface="Arial"/>
                <a:cs typeface="Arial"/>
              </a:rPr>
              <a:t>Grijs (</a:t>
            </a:r>
            <a:r>
              <a:rPr lang="nl-NL" altLang="nl-NL" sz="2600" dirty="0" smtClean="0">
                <a:solidFill>
                  <a:srgbClr val="000000"/>
                </a:solidFill>
                <a:latin typeface="Arial"/>
                <a:cs typeface="Arial"/>
              </a:rPr>
              <a:t>bedrijven, instellingen – EED, Green deal)</a:t>
            </a:r>
            <a:endParaRPr lang="nl-NL" altLang="nl-NL" sz="2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nl-NL" altLang="nl-NL" sz="2600" dirty="0">
                <a:solidFill>
                  <a:srgbClr val="000000"/>
                </a:solidFill>
                <a:latin typeface="Arial"/>
                <a:cs typeface="Arial"/>
              </a:rPr>
              <a:t>Groen (natuur)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nl-NL" altLang="nl-NL" sz="2600" dirty="0">
                <a:solidFill>
                  <a:srgbClr val="000000"/>
                </a:solidFill>
                <a:latin typeface="Arial"/>
                <a:cs typeface="Arial"/>
              </a:rPr>
              <a:t>Blauw (zwemwater, vaarwegen)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nl-NL" altLang="nl-NL" sz="2600" dirty="0">
                <a:solidFill>
                  <a:srgbClr val="000000"/>
                </a:solidFill>
                <a:latin typeface="Arial"/>
                <a:cs typeface="Arial"/>
              </a:rPr>
              <a:t>Rood (advisering bij ruimtelijke plannen)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n"/>
            </a:pPr>
            <a:r>
              <a:rPr lang="nl-NL" altLang="nl-NL" sz="30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Bestuur</a:t>
            </a:r>
            <a:endParaRPr lang="nl-NL" altLang="nl-NL" sz="3000" b="1" dirty="0"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nl-NL" altLang="nl-NL" sz="2600" dirty="0" smtClean="0">
                <a:solidFill>
                  <a:srgbClr val="000000"/>
                </a:solidFill>
                <a:latin typeface="Arial"/>
                <a:cs typeface="Arial"/>
              </a:rPr>
              <a:t>Algemeen bestuur (portefeuillehouders deelnemers)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nl-NL" altLang="nl-NL" sz="2600" dirty="0" smtClean="0">
                <a:solidFill>
                  <a:srgbClr val="000000"/>
                </a:solidFill>
                <a:latin typeface="Arial"/>
                <a:cs typeface="Arial"/>
              </a:rPr>
              <a:t>Dagelijks bestuur (regionale vertegenwoordiging)</a:t>
            </a:r>
          </a:p>
          <a:p>
            <a:pPr marL="669925" lvl="1" indent="-325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anose="05000000000000000000" pitchFamily="2" charset="2"/>
              <a:buChar char="q"/>
            </a:pPr>
            <a:r>
              <a:rPr lang="nl-NL" altLang="nl-NL" sz="2600" dirty="0" smtClean="0">
                <a:solidFill>
                  <a:srgbClr val="000000"/>
                </a:solidFill>
                <a:latin typeface="Arial"/>
                <a:cs typeface="Arial"/>
              </a:rPr>
              <a:t>Onafhankelijk voorzitter</a:t>
            </a:r>
            <a:endParaRPr lang="nl-NL" altLang="nl-NL" sz="2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3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64141" b="16217"/>
          <a:stretch/>
        </p:blipFill>
        <p:spPr>
          <a:xfrm>
            <a:off x="0" y="0"/>
            <a:ext cx="9144000" cy="119888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03765" y="209973"/>
            <a:ext cx="8652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prstClr val="white"/>
                </a:solidFill>
              </a:rPr>
              <a:t>RUD NHN</a:t>
            </a:r>
            <a:endParaRPr lang="nl-NL" sz="3600" b="1" dirty="0">
              <a:solidFill>
                <a:prstClr val="white"/>
              </a:solidFill>
            </a:endParaRPr>
          </a:p>
          <a:p>
            <a:endParaRPr lang="nl-NL" sz="3600" b="1" dirty="0">
              <a:solidFill>
                <a:prstClr val="white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1313568"/>
            <a:ext cx="8716780" cy="53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8913"/>
            <a:ext cx="4248150" cy="1398587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429CD-EBF0-4B46-86CD-BCA4719ABE1C}" type="slidenum">
              <a:rPr lang="nl-NL" altLang="en-US" smtClean="0"/>
              <a:pPr>
                <a:defRPr/>
              </a:pPr>
              <a:t>7</a:t>
            </a:fld>
            <a:endParaRPr lang="nl-NL" alt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539552" y="2780928"/>
            <a:ext cx="7993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 efficiency richtlijn, EED </a:t>
            </a:r>
            <a:endParaRPr lang="nl-NL" sz="3200" dirty="0" smtClean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3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</a:p>
          <a:p>
            <a:pPr algn="ctr"/>
            <a:r>
              <a:rPr lang="nl-NL" sz="32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</a:t>
            </a:r>
            <a:r>
              <a:rPr lang="nl-NL" sz="32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deal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7670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39825"/>
          </a:xfrm>
        </p:spPr>
        <p:txBody>
          <a:bodyPr/>
          <a:lstStyle/>
          <a:p>
            <a:r>
              <a:rPr lang="nl-NL" altLang="nl-NL" dirty="0" smtClean="0"/>
              <a:t>SER energieakkoord september 2013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7FA7D-4665-4C96-B413-D9C88766D922}" type="slidenum">
              <a:rPr lang="nl-NL" altLang="en-US" smtClean="0"/>
              <a:pPr>
                <a:defRPr/>
              </a:pPr>
              <a:t>8</a:t>
            </a:fld>
            <a:endParaRPr lang="nl-NL" altLang="en-US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486327"/>
            <a:ext cx="6276975" cy="2438400"/>
          </a:xfrm>
        </p:spPr>
      </p:pic>
      <p:sp>
        <p:nvSpPr>
          <p:cNvPr id="6149" name="Rechthoek 6"/>
          <p:cNvSpPr>
            <a:spLocks noChangeArrowheads="1"/>
          </p:cNvSpPr>
          <p:nvPr/>
        </p:nvSpPr>
        <p:spPr bwMode="auto">
          <a:xfrm>
            <a:off x="750094" y="4149080"/>
            <a:ext cx="7643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alt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Breed gedragen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 prioriteit voor energiebesparing uit het activiteitenbesluit is onderdeel van deze afspraken;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nu toe mogelijkheden onvoldoende benut bij grotere verbruikers met een terugverdientijd &lt; 5 jaar</a:t>
            </a:r>
            <a:r>
              <a:rPr lang="nl-NL" alt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nl-NL" alt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Energiebesparing in het Activiteitenbesluit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 smtClean="0"/>
              <a:t>Gaat alleen over bedrijven die vallen onder afd. 2.6 art. 2.15 activiteitenbesluit WM </a:t>
            </a:r>
            <a:r>
              <a:rPr lang="nl-NL" altLang="nl-NL" sz="1800" dirty="0" smtClean="0"/>
              <a:t>(maatregelen met een terugverdientijd van &lt; 5 jaar).</a:t>
            </a:r>
          </a:p>
          <a:p>
            <a:r>
              <a:rPr lang="nl-NL" altLang="nl-NL" dirty="0" smtClean="0"/>
              <a:t>&gt; 50.000 kW en/of 25000 m3 gas/jaar</a:t>
            </a:r>
            <a:br>
              <a:rPr lang="nl-NL" altLang="nl-NL" dirty="0" smtClean="0"/>
            </a:b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sz="2400" i="1" dirty="0" smtClean="0"/>
              <a:t>Voor deze bedrijven zijn concrete maatregelen opgenomen in het Activiteitenbesluit, bijlage 10 Regeling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839F6-42E4-44BB-A64D-1ED38414F999}" type="slidenum">
              <a:rPr lang="nl-NL" altLang="en-US" smtClean="0"/>
              <a:pPr>
                <a:defRPr/>
              </a:pPr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029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nd">
  <a:themeElements>
    <a:clrScheme name="Rand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Rand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and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nd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nd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nd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jabloon powerpoint presentatie RUD NHN (versie 28-04-15).pptx" id="{09FB8E98-C626-4E6F-B1CF-AE1BEBE1143F}" vid="{3E15DF74-4199-42FE-B421-0446200940FB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powerpoint presentatie RUD NHN</Template>
  <TotalTime>1178</TotalTime>
  <Words>461</Words>
  <Application>Microsoft Office PowerPoint</Application>
  <PresentationFormat>Diavoorstelling (4:3)</PresentationFormat>
  <Paragraphs>110</Paragraphs>
  <Slides>15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Garamond</vt:lpstr>
      <vt:lpstr>Times New Roman</vt:lpstr>
      <vt:lpstr>Verdana</vt:lpstr>
      <vt:lpstr>Wingdings</vt:lpstr>
      <vt:lpstr>Rand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SER energieakkoord september 2013</vt:lpstr>
      <vt:lpstr>Energiebesparing in het Activiteitenbesluit</vt:lpstr>
      <vt:lpstr>Energy Efficiency Directive, EED</vt:lpstr>
      <vt:lpstr>Wat houdt de energie audit in?</vt:lpstr>
      <vt:lpstr>EED (energie efficiency richtlijn) </vt:lpstr>
      <vt:lpstr>Wat houdt de Green Deal in</vt:lpstr>
      <vt:lpstr>Wat houdt de Green Deal in</vt:lpstr>
      <vt:lpstr>Vragen?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Eugene Later</dc:creator>
  <cp:lastModifiedBy>Richard Schuijt</cp:lastModifiedBy>
  <cp:revision>80</cp:revision>
  <cp:lastPrinted>2017-10-12T09:57:56Z</cp:lastPrinted>
  <dcterms:created xsi:type="dcterms:W3CDTF">2015-04-29T08:34:56Z</dcterms:created>
  <dcterms:modified xsi:type="dcterms:W3CDTF">2018-03-30T08:25:40Z</dcterms:modified>
</cp:coreProperties>
</file>