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87" r:id="rId3"/>
    <p:sldMasterId id="2147483675" r:id="rId4"/>
  </p:sldMasterIdLst>
  <p:notesMasterIdLst>
    <p:notesMasterId r:id="rId26"/>
  </p:notesMasterIdLst>
  <p:handoutMasterIdLst>
    <p:handoutMasterId r:id="rId27"/>
  </p:handoutMasterIdLst>
  <p:sldIdLst>
    <p:sldId id="351" r:id="rId5"/>
    <p:sldId id="373" r:id="rId6"/>
    <p:sldId id="372" r:id="rId7"/>
    <p:sldId id="377" r:id="rId8"/>
    <p:sldId id="352" r:id="rId9"/>
    <p:sldId id="361" r:id="rId10"/>
    <p:sldId id="356" r:id="rId11"/>
    <p:sldId id="378" r:id="rId12"/>
    <p:sldId id="384" r:id="rId13"/>
    <p:sldId id="256" r:id="rId14"/>
    <p:sldId id="385" r:id="rId15"/>
    <p:sldId id="367" r:id="rId16"/>
    <p:sldId id="387" r:id="rId17"/>
    <p:sldId id="380" r:id="rId18"/>
    <p:sldId id="379" r:id="rId19"/>
    <p:sldId id="383" r:id="rId20"/>
    <p:sldId id="381" r:id="rId21"/>
    <p:sldId id="382" r:id="rId22"/>
    <p:sldId id="386" r:id="rId23"/>
    <p:sldId id="388" r:id="rId24"/>
    <p:sldId id="369" r:id="rId25"/>
  </p:sldIdLst>
  <p:sldSz cx="9144000" cy="6858000" type="screen4x3"/>
  <p:notesSz cx="6797675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4" d="100"/>
          <a:sy n="104" d="100"/>
        </p:scale>
        <p:origin x="9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56AE99-24E4-4427-8CF7-EC667333E5D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5529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879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het opmaakprofiel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5BA9A0-7DE5-423B-9C29-13A9A2B18E2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0205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05012C-032A-4ED4-A25F-2066D5164156}" type="slidenum">
              <a:rPr lang="nl-NL" altLang="nl-NL" sz="1200"/>
              <a:pPr/>
              <a:t>1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213589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62AE02E-9B81-46F9-B7CE-A56580A7A7F1}" type="slidenum">
              <a:rPr lang="nl-NL" altLang="nl-NL" sz="1200"/>
              <a:pPr/>
              <a:t>2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15976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340A0-EB3C-42EC-86DA-AD3A02F0F55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29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59098-9BF2-4C30-93F2-2987A161CAE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449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84B6E-29FC-4C72-8F2C-85A6BB15A2D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534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43EE4-EFF2-4B5A-B0DE-CFD0DD2F0E6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091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1BEDB-AAD1-4E95-B675-4364B0546482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080D9-6E27-44B4-828C-C31BF976EFE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745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A5CAD-7992-41BC-A71A-64F53A902E61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AE467-E135-4F20-9962-C8EE5DA19BB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739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1768E-B289-46D6-873F-26B1C035B7E7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791FF-6251-439D-8637-4B263106140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262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5C4F8-DCF0-4287-BD05-D6F446CB8282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D988D-EAEF-4DA8-A636-015AE517CEF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275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417DE-1FB2-4F7E-8FB1-92F214B87982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9D390-79B9-4112-8471-D332D421358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981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7675A-3E5D-45D3-BEDD-9D31191D25C5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93DEB-2757-41F8-9F8E-7B1622D260A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467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AE5D5-8875-47BB-8498-6EE43480DE13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16FEB-3A4F-4F9B-AD1F-EA820402962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87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3CCBC-345A-44C0-8FD4-25776681AE0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434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5251-FEB7-456E-AFD6-407298760D36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4D029-C8E2-4EBE-B660-034507DF91F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106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5B014-E716-4AE7-B93B-00AC70146CC5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688F8-7783-4DC9-9198-F74A50EDEFD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35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BC8C6-CB5B-4D94-AE65-82CC6D9F6406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9A3C3-C46A-4B73-8D2F-3566570EFEC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503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BCEE9-517F-4E63-BC40-B341AFCC0387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75711-8116-439F-BBAC-2E2D9909245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684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5FC1-FBF6-4415-BF59-07646143AB8E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3C6BF-9345-4AEA-884D-7A25CAA9FC4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496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1A134-F698-418B-A4F0-13788F4E37DB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E47AF-E0A0-4634-B24E-3C94278C18E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464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37ADE-5E7E-443D-B80D-5D7DFD602F49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8B18C-B986-414B-82A2-D54C2A9D994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7893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2F0C8-0963-4AB8-9170-DCE72FDC5DA8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96CAC-F948-4AEC-AFDA-6323F551E3D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67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6D6D-B243-4E94-B1DE-052294136DE7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A40A6-72FD-4871-A3D7-BA1C4F421B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06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AE86-0C0C-462C-B464-C5F770494666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8CCDF-7195-4874-853D-02C61012C6D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60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AA9E3-0A25-4589-9FCA-50125F417EB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18908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9E9E-A294-4875-99D1-FD46A75C3037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FDD2F-9A46-4380-8C5C-C6909D64CC9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428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DBCA7-41B6-4F1B-B107-0D2F4FD95DA1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D4E6A-F848-4F8D-8037-6E1D72E8A3A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168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852BD-B6D9-41E4-875F-6922F15B30BC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0C51C-D8DF-4AD5-AE5B-966F36E786F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609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634A9-CC43-49A9-80CC-055C9FC62399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212E5-D3A0-4B77-BB29-75B9E606230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1729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15603-E2D3-4D2A-A733-651E33F8C691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3D9A0-64D2-4690-B0EE-0FD732B0B29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488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C920C-777D-49D8-874C-2AF9A34EEB72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921F2-708B-4FAE-89E8-085FFAAD59D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769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6AEB-336D-466F-BC2A-870E7C7DEE21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CFDAF-F06C-4254-AED6-236F160F58F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6333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2D14D-7278-442D-86A5-123D8C1BEBF5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7C8AE-5F50-41A9-A383-CC20CB1E308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04192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FFBFD-1022-498D-82E3-5FA1FACE591F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A4803-6623-44BE-B8EB-90D22C0B2FD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1B17A-A951-4288-B90B-0E9BE2064A29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89552-858E-4630-BF9E-EF3A502FAEA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7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5BDC4-764A-4525-870B-14B82DBD4B0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685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BC74D-18C4-4B3F-84C3-BD8AB35A563A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9D2D-9FEA-41F5-B598-0A7ED3984D3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029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BC32-94E4-4180-ACAA-5013BBCA6DEF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4DE7B-CA4D-49A5-8231-E059D381849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6970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B1EF-D735-4FC1-8596-6EBEE1D249A3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21FA4-33B8-40EF-95BB-AD8628985EB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7144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78F7-2DBF-452A-80F3-A264469A3394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F1A47-1C79-44B4-B968-7A2B48EEEFA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5083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4DDE7-3C13-4F24-8C46-3FD700439B87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70093-27A2-431D-9475-0EB6F48B1B8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908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8745-9672-4ED9-BC1D-DB2EEAE74E7E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22FCB-32A4-4461-ABEB-14EDC2FB264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266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806E5-CDAB-41FB-9464-059DFCEA857B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57704-2FAF-4A1A-B32E-C1609A953BA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14316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6D242-B332-4332-89BF-59AA9EBE2338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DD158-ABD1-4838-A19F-55C481C1877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35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EBE21-E95F-4327-BDDB-0D905A913EB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04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7DFD2-8285-454B-8A5C-B624E4DAA9C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2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62B59-D9DF-48C3-9834-AEA3E109CC0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84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F2292-628C-470E-9055-BCA5F0B12BD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73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68B70-A807-4CBB-85CA-928EA3E5A01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0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709A41-D204-4538-AE56-57A755EFD118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0" y="5994400"/>
            <a:ext cx="3492500" cy="863600"/>
          </a:xfrm>
          <a:prstGeom prst="rect">
            <a:avLst/>
          </a:prstGeom>
          <a:solidFill>
            <a:srgbClr val="FFFF99">
              <a:alpha val="7607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nl-NL" altLang="nl-NL" smtClean="0"/>
          </a:p>
        </p:txBody>
      </p:sp>
      <p:pic>
        <p:nvPicPr>
          <p:cNvPr id="1032" name="Afbeelding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0"/>
            <a:ext cx="381635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ABAB2F-AD67-4152-8135-BE86A354C212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00C285B-E287-40EB-8B40-0D4CADA46BFE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2055" name="Afbeelding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0"/>
            <a:ext cx="41227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kstvak 7"/>
          <p:cNvSpPr txBox="1">
            <a:spLocks noChangeArrowheads="1"/>
          </p:cNvSpPr>
          <p:nvPr userDrawn="1"/>
        </p:nvSpPr>
        <p:spPr bwMode="auto">
          <a:xfrm>
            <a:off x="-107950" y="6381750"/>
            <a:ext cx="3384550" cy="533400"/>
          </a:xfrm>
          <a:prstGeom prst="rect">
            <a:avLst/>
          </a:prstGeom>
          <a:solidFill>
            <a:srgbClr val="008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307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D59FF1-EC6A-4170-B9A0-3876B3AF397D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691983E-ECB2-442A-BCDB-EB3C989DF9F4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3079" name="Afbeelding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-11113"/>
            <a:ext cx="4049713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kstvak 7"/>
          <p:cNvSpPr txBox="1">
            <a:spLocks noChangeArrowheads="1"/>
          </p:cNvSpPr>
          <p:nvPr userDrawn="1"/>
        </p:nvSpPr>
        <p:spPr bwMode="auto">
          <a:xfrm>
            <a:off x="0" y="6669088"/>
            <a:ext cx="2339975" cy="461962"/>
          </a:xfrm>
          <a:prstGeom prst="rect">
            <a:avLst/>
          </a:prstGeom>
          <a:solidFill>
            <a:srgbClr val="008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409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A3344E-A111-44A1-8A21-E375CF58F4B8}" type="datetimeFigureOut">
              <a:rPr lang="nl-NL"/>
              <a:pPr>
                <a:defRPr/>
              </a:pPr>
              <a:t>29-03-2018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CEB896F-C836-4DE2-A0A3-3B58A73EDC86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ieuplatformzorg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628775"/>
            <a:ext cx="8353425" cy="4679950"/>
          </a:xfrm>
        </p:spPr>
        <p:txBody>
          <a:bodyPr/>
          <a:lstStyle/>
          <a:p>
            <a:pPr algn="l" eaLnBrk="1" hangingPunct="1"/>
            <a:r>
              <a:rPr lang="nl-NL" altLang="nl-NL" sz="2700" b="1" dirty="0" smtClean="0">
                <a:latin typeface="Arial" panose="020B0604020202020204" pitchFamily="34" charset="0"/>
              </a:rPr>
              <a:t>Milieuplatform Zorgsector</a:t>
            </a:r>
            <a:br>
              <a:rPr lang="nl-NL" altLang="nl-NL" sz="2700" b="1" dirty="0" smtClean="0">
                <a:latin typeface="Arial" panose="020B0604020202020204" pitchFamily="34" charset="0"/>
              </a:rPr>
            </a:br>
            <a:r>
              <a:rPr lang="nl-NL" altLang="nl-NL" sz="2700" b="1" dirty="0" smtClean="0">
                <a:latin typeface="Arial" panose="020B0604020202020204" pitchFamily="34" charset="0"/>
              </a:rPr>
              <a:t>vereniging van en voor de zorg</a:t>
            </a:r>
            <a:r>
              <a:rPr lang="nl-NL" altLang="nl-NL" sz="3600" b="1" dirty="0" smtClean="0">
                <a:latin typeface="Arial" panose="020B0604020202020204" pitchFamily="34" charset="0"/>
              </a:rPr>
              <a:t/>
            </a:r>
            <a:br>
              <a:rPr lang="nl-NL" altLang="nl-NL" sz="3600" b="1" dirty="0" smtClean="0">
                <a:latin typeface="Arial" panose="020B0604020202020204" pitchFamily="34" charset="0"/>
              </a:rPr>
            </a:br>
            <a:r>
              <a:rPr lang="nl-NL" altLang="nl-NL" sz="3600" b="1" dirty="0" smtClean="0">
                <a:latin typeface="Arial" panose="020B0604020202020204" pitchFamily="34" charset="0"/>
              </a:rPr>
              <a:t/>
            </a:r>
            <a:br>
              <a:rPr lang="nl-NL" altLang="nl-NL" sz="3600" b="1" dirty="0" smtClean="0">
                <a:latin typeface="Arial" panose="020B0604020202020204" pitchFamily="34" charset="0"/>
              </a:rPr>
            </a:br>
            <a:r>
              <a:rPr lang="nl-NL" altLang="nl-NL" sz="3600" b="1" dirty="0" smtClean="0">
                <a:latin typeface="Arial" panose="020B0604020202020204" pitchFamily="34" charset="0"/>
              </a:rPr>
              <a:t>Green Deal: Nederland op weg naar een duurzame Zorg</a:t>
            </a:r>
            <a:br>
              <a:rPr lang="nl-NL" altLang="nl-NL" sz="3600" b="1" dirty="0" smtClean="0">
                <a:latin typeface="Arial" panose="020B0604020202020204" pitchFamily="34" charset="0"/>
              </a:rPr>
            </a:br>
            <a:r>
              <a:rPr lang="nl-NL" altLang="nl-NL" sz="2200" b="1" dirty="0" smtClean="0">
                <a:latin typeface="Arial" panose="020B0604020202020204" pitchFamily="34" charset="0"/>
              </a:rPr>
              <a:t>landelijke en regionale samenwerking met de zorg</a:t>
            </a:r>
            <a:br>
              <a:rPr lang="nl-NL" altLang="nl-NL" sz="2200" b="1" dirty="0" smtClean="0">
                <a:latin typeface="Arial" panose="020B0604020202020204" pitchFamily="34" charset="0"/>
              </a:rPr>
            </a:br>
            <a:r>
              <a:rPr lang="nl-NL" altLang="nl-NL" sz="2200" b="1" dirty="0" smtClean="0">
                <a:latin typeface="Arial" panose="020B0604020202020204" pitchFamily="34" charset="0"/>
              </a:rPr>
              <a:t/>
            </a:r>
            <a:br>
              <a:rPr lang="nl-NL" altLang="nl-NL" sz="2200" b="1" dirty="0" smtClean="0">
                <a:latin typeface="Arial" panose="020B0604020202020204" pitchFamily="34" charset="0"/>
              </a:rPr>
            </a:br>
            <a:r>
              <a:rPr lang="nl-NL" altLang="nl-NL" sz="2200" b="1" dirty="0" smtClean="0">
                <a:latin typeface="Arial" panose="020B0604020202020204" pitchFamily="34" charset="0"/>
              </a:rPr>
              <a:t>Hoorn</a:t>
            </a:r>
            <a:r>
              <a:rPr lang="nl-NL" altLang="nl-NL" sz="2200" b="1" smtClean="0">
                <a:latin typeface="Arial" panose="020B0604020202020204" pitchFamily="34" charset="0"/>
              </a:rPr>
              <a:t>, 29 maart 2018</a:t>
            </a:r>
            <a:r>
              <a:rPr lang="nl-NL" altLang="nl-NL" sz="1600" dirty="0" smtClean="0">
                <a:latin typeface="Arial" panose="020B0604020202020204" pitchFamily="34" charset="0"/>
              </a:rPr>
              <a:t/>
            </a:r>
            <a:br>
              <a:rPr lang="nl-NL" altLang="nl-NL" sz="1600" dirty="0" smtClean="0">
                <a:latin typeface="Arial" panose="020B0604020202020204" pitchFamily="34" charset="0"/>
              </a:rPr>
            </a:br>
            <a:r>
              <a:rPr lang="nl-NL" altLang="nl-NL" sz="1600" dirty="0" smtClean="0">
                <a:latin typeface="Arial" panose="020B0604020202020204" pitchFamily="34" charset="0"/>
              </a:rPr>
              <a:t/>
            </a:r>
            <a:br>
              <a:rPr lang="nl-NL" altLang="nl-NL" sz="1600" dirty="0" smtClean="0">
                <a:latin typeface="Arial" panose="020B0604020202020204" pitchFamily="34" charset="0"/>
              </a:rPr>
            </a:br>
            <a:r>
              <a:rPr lang="nl-NL" altLang="nl-NL" sz="1600" dirty="0" smtClean="0">
                <a:latin typeface="Arial" panose="020B0604020202020204" pitchFamily="34" charset="0"/>
              </a:rPr>
              <a:t/>
            </a:r>
            <a:br>
              <a:rPr lang="nl-NL" altLang="nl-NL" sz="1600" dirty="0" smtClean="0">
                <a:latin typeface="Arial" panose="020B0604020202020204" pitchFamily="34" charset="0"/>
              </a:rPr>
            </a:br>
            <a:r>
              <a:rPr lang="nl-NL" altLang="nl-NL" sz="1600" dirty="0" smtClean="0">
                <a:latin typeface="Arial" panose="020B0604020202020204" pitchFamily="34" charset="0"/>
              </a:rPr>
              <a:t>Adriaan van Engelen			Milieu Platform Zorgsector</a:t>
            </a:r>
            <a:br>
              <a:rPr lang="nl-NL" altLang="nl-NL" sz="1600" dirty="0" smtClean="0">
                <a:latin typeface="Arial" panose="020B0604020202020204" pitchFamily="34" charset="0"/>
              </a:rPr>
            </a:br>
            <a:r>
              <a:rPr lang="nl-NL" altLang="nl-NL" sz="1600" dirty="0" smtClean="0">
                <a:latin typeface="Arial" panose="020B0604020202020204" pitchFamily="34" charset="0"/>
                <a:hlinkClick r:id="rId3"/>
              </a:rPr>
              <a:t>www.milieuplatformzorg.nl</a:t>
            </a:r>
            <a:r>
              <a:rPr lang="nl-NL" altLang="nl-NL" sz="1600" dirty="0" smtClean="0">
                <a:latin typeface="Arial" panose="020B0604020202020204" pitchFamily="34" charset="0"/>
              </a:rPr>
              <a:t>                   	a.vanengelen@milieuplatformzorg.nl</a:t>
            </a:r>
          </a:p>
        </p:txBody>
      </p:sp>
      <p:sp>
        <p:nvSpPr>
          <p:cNvPr id="5123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1244FA-D3F6-47F3-9144-E775291FBB7C}" type="slidenum">
              <a:rPr lang="nl-NL" altLang="nl-NL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nl-NL" altLang="nl-NL" sz="1400">
              <a:latin typeface="Times New Roman" panose="02020603050405020304" pitchFamily="18" charset="0"/>
            </a:endParaRPr>
          </a:p>
        </p:txBody>
      </p:sp>
      <p:pic>
        <p:nvPicPr>
          <p:cNvPr id="5124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1146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852488" y="2781300"/>
            <a:ext cx="7104062" cy="24479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nl-NL" dirty="0" smtClean="0">
                <a:latin typeface="Arial" charset="0"/>
              </a:rPr>
              <a:t>Inzet Milieuthermometer Zorg</a:t>
            </a:r>
            <a:br>
              <a:rPr lang="nl-NL" dirty="0" smtClean="0">
                <a:latin typeface="Arial" charset="0"/>
              </a:rPr>
            </a:br>
            <a:r>
              <a:rPr lang="nl-NL" sz="2700" dirty="0" smtClean="0">
                <a:latin typeface="Arial" charset="0"/>
              </a:rPr>
              <a:t/>
            </a:r>
            <a:br>
              <a:rPr lang="nl-NL" sz="2700" dirty="0" smtClean="0">
                <a:latin typeface="Arial" charset="0"/>
              </a:rPr>
            </a:br>
            <a:r>
              <a:rPr lang="nl-NL" sz="2700" dirty="0" smtClean="0">
                <a:latin typeface="Arial" charset="0"/>
              </a:rPr>
              <a:t>Een interne routekaart voor </a:t>
            </a:r>
            <a:br>
              <a:rPr lang="nl-NL" sz="2700" dirty="0" smtClean="0">
                <a:latin typeface="Arial" charset="0"/>
              </a:rPr>
            </a:br>
            <a:r>
              <a:rPr lang="nl-NL" sz="2700" dirty="0" smtClean="0">
                <a:latin typeface="Arial" charset="0"/>
              </a:rPr>
              <a:t>- tientallen direct te nemen acties </a:t>
            </a:r>
            <a:br>
              <a:rPr lang="nl-NL" sz="2700" dirty="0" smtClean="0">
                <a:latin typeface="Arial" charset="0"/>
              </a:rPr>
            </a:br>
            <a:r>
              <a:rPr lang="nl-NL" sz="2700" dirty="0" smtClean="0">
                <a:latin typeface="Arial" charset="0"/>
              </a:rPr>
              <a:t>	- voor vastgoed, inkoop, zorg, medewerkers</a:t>
            </a:r>
            <a:br>
              <a:rPr lang="nl-NL" sz="2700" dirty="0" smtClean="0">
                <a:latin typeface="Arial" charset="0"/>
              </a:rPr>
            </a:br>
            <a:r>
              <a:rPr lang="nl-NL" sz="2700" dirty="0" smtClean="0">
                <a:latin typeface="Arial" charset="0"/>
              </a:rPr>
              <a:t>	- voor de energietransitie &amp; circulair </a:t>
            </a:r>
            <a:br>
              <a:rPr lang="nl-NL" sz="2700" dirty="0" smtClean="0">
                <a:latin typeface="Arial" charset="0"/>
              </a:rPr>
            </a:br>
            <a:r>
              <a:rPr lang="nl-NL" sz="2700" dirty="0" smtClean="0">
                <a:latin typeface="Arial" charset="0"/>
              </a:rPr>
              <a:t>- meer kwaliteit </a:t>
            </a:r>
            <a:br>
              <a:rPr lang="nl-NL" sz="2700" dirty="0" smtClean="0">
                <a:latin typeface="Arial" charset="0"/>
              </a:rPr>
            </a:br>
            <a:r>
              <a:rPr lang="nl-NL" sz="2700" dirty="0" smtClean="0">
                <a:latin typeface="Arial" charset="0"/>
              </a:rPr>
              <a:t>- meer interne samenwerking</a:t>
            </a:r>
            <a:br>
              <a:rPr lang="nl-NL" sz="2700" dirty="0" smtClean="0">
                <a:latin typeface="Arial" charset="0"/>
              </a:rPr>
            </a:br>
            <a:r>
              <a:rPr lang="nl-NL" sz="2700" dirty="0" smtClean="0">
                <a:latin typeface="Arial" charset="0"/>
              </a:rPr>
              <a:t>- kostenbesparing </a:t>
            </a:r>
            <a:br>
              <a:rPr lang="nl-NL" sz="2700" dirty="0" smtClean="0">
                <a:latin typeface="Arial" charset="0"/>
              </a:rPr>
            </a:br>
            <a:r>
              <a:rPr lang="nl-NL" sz="2700" dirty="0" smtClean="0">
                <a:latin typeface="Arial" charset="0"/>
              </a:rPr>
              <a:t/>
            </a:r>
            <a:br>
              <a:rPr lang="nl-NL" sz="2700" dirty="0" smtClean="0">
                <a:latin typeface="Arial" charset="0"/>
              </a:rPr>
            </a:br>
            <a:r>
              <a:rPr lang="nl-NL" sz="2700" dirty="0" smtClean="0">
                <a:latin typeface="Arial" charset="0"/>
              </a:rPr>
              <a:t>De Milieuthermometer Zorg is door milieuprofessionals uit de zorg ontwikkeld en wordt door hen onderhouden</a:t>
            </a:r>
            <a:r>
              <a:rPr lang="nl-NL" sz="2200" dirty="0" smtClean="0">
                <a:latin typeface="Arial" charset="0"/>
              </a:rPr>
              <a:t>.</a:t>
            </a:r>
            <a:br>
              <a:rPr lang="nl-NL" sz="2200" dirty="0" smtClean="0">
                <a:latin typeface="Arial" charset="0"/>
              </a:rPr>
            </a:br>
            <a:endParaRPr lang="nl-NL" sz="2200" dirty="0" smtClean="0">
              <a:latin typeface="Arial" charset="0"/>
            </a:endParaRPr>
          </a:p>
        </p:txBody>
      </p:sp>
      <p:sp>
        <p:nvSpPr>
          <p:cNvPr id="14339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B714F5-DDDC-4357-92A1-E6EADB99ED02}" type="slidenum">
              <a:rPr lang="nl-NL" altLang="nl-NL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nl-NL" altLang="nl-NL" sz="1400">
              <a:latin typeface="Times New Roman" panose="02020603050405020304" pitchFamily="18" charset="0"/>
            </a:endParaRPr>
          </a:p>
        </p:txBody>
      </p:sp>
      <p:pic>
        <p:nvPicPr>
          <p:cNvPr id="14340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1146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852488" y="2781300"/>
            <a:ext cx="7104062" cy="24479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nl-NL" dirty="0" smtClean="0">
                <a:latin typeface="Arial" charset="0"/>
              </a:rPr>
              <a:t>Met Milieuthermometer Zorg goede invulling green deal </a:t>
            </a:r>
            <a:br>
              <a:rPr lang="nl-NL" dirty="0" smtClean="0">
                <a:latin typeface="Arial" charset="0"/>
              </a:rPr>
            </a:br>
            <a:r>
              <a:rPr lang="nl-NL" sz="2700" dirty="0" smtClean="0">
                <a:latin typeface="Arial" charset="0"/>
              </a:rPr>
              <a:t/>
            </a:r>
            <a:br>
              <a:rPr lang="nl-NL" sz="2700" dirty="0" smtClean="0">
                <a:latin typeface="Arial" charset="0"/>
              </a:rPr>
            </a:br>
            <a:r>
              <a:rPr lang="nl-NL" sz="2700" dirty="0" smtClean="0">
                <a:latin typeface="Arial" charset="0"/>
              </a:rPr>
              <a:t>Een interne routekaart voor </a:t>
            </a:r>
            <a:br>
              <a:rPr lang="nl-NL" sz="2700" dirty="0" smtClean="0">
                <a:latin typeface="Arial" charset="0"/>
              </a:rPr>
            </a:br>
            <a:r>
              <a:rPr lang="nl-NL" sz="2700" dirty="0" smtClean="0">
                <a:latin typeface="Arial" charset="0"/>
              </a:rPr>
              <a:t>- tientallen direct te nemen acties </a:t>
            </a:r>
            <a:br>
              <a:rPr lang="nl-NL" sz="2700" dirty="0" smtClean="0">
                <a:latin typeface="Arial" charset="0"/>
              </a:rPr>
            </a:br>
            <a:r>
              <a:rPr lang="nl-NL" sz="2700" dirty="0" smtClean="0">
                <a:latin typeface="Arial" charset="0"/>
              </a:rPr>
              <a:t>	- voor vastgoed, inkoop, zorg, medewerkers</a:t>
            </a:r>
            <a:br>
              <a:rPr lang="nl-NL" sz="2700" dirty="0" smtClean="0">
                <a:latin typeface="Arial" charset="0"/>
              </a:rPr>
            </a:br>
            <a:r>
              <a:rPr lang="nl-NL" sz="2700" dirty="0" smtClean="0">
                <a:latin typeface="Arial" charset="0"/>
              </a:rPr>
              <a:t>	- voor de energietransitie &amp; circulair </a:t>
            </a:r>
            <a:br>
              <a:rPr lang="nl-NL" sz="2700" dirty="0" smtClean="0">
                <a:latin typeface="Arial" charset="0"/>
              </a:rPr>
            </a:br>
            <a:r>
              <a:rPr lang="nl-NL" sz="2700" dirty="0" smtClean="0">
                <a:latin typeface="Arial" charset="0"/>
              </a:rPr>
              <a:t/>
            </a:r>
            <a:br>
              <a:rPr lang="nl-NL" sz="2700" dirty="0" smtClean="0">
                <a:latin typeface="Arial" charset="0"/>
              </a:rPr>
            </a:br>
            <a:r>
              <a:rPr lang="nl-NL" sz="2700" dirty="0" smtClean="0">
                <a:latin typeface="Arial" charset="0"/>
              </a:rPr>
              <a:t>De Milieuthermometer Zorg is door milieuprofessionals uit de zorg ontwikkeld en wordt door hen onderhouden</a:t>
            </a:r>
            <a:r>
              <a:rPr lang="nl-NL" sz="2200" dirty="0" smtClean="0">
                <a:latin typeface="Arial" charset="0"/>
              </a:rPr>
              <a:t>.</a:t>
            </a:r>
            <a:br>
              <a:rPr lang="nl-NL" sz="2200" dirty="0" smtClean="0">
                <a:latin typeface="Arial" charset="0"/>
              </a:rPr>
            </a:br>
            <a:endParaRPr lang="nl-NL" sz="2200" dirty="0" smtClean="0">
              <a:latin typeface="Arial" charset="0"/>
            </a:endParaRPr>
          </a:p>
        </p:txBody>
      </p:sp>
      <p:sp>
        <p:nvSpPr>
          <p:cNvPr id="15363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6F6573-6F52-4B09-BB23-2C4311CDDE94}" type="slidenum">
              <a:rPr lang="nl-NL" altLang="nl-NL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nl-NL" altLang="nl-NL" sz="1400">
              <a:latin typeface="Times New Roman" panose="02020603050405020304" pitchFamily="18" charset="0"/>
            </a:endParaRPr>
          </a:p>
        </p:txBody>
      </p:sp>
      <p:pic>
        <p:nvPicPr>
          <p:cNvPr id="15364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1146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numm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D7388CF-E4D7-443C-B7C7-B263D927D761}" type="slidenum">
              <a:rPr lang="nl-NL" altLang="nl-NL" sz="1400"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nl-NL" altLang="nl-NL" sz="140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1268413"/>
            <a:ext cx="8388350" cy="35052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nl-NL" dirty="0" smtClean="0">
                <a:latin typeface="Arial" charset="0"/>
              </a:rPr>
              <a:t>Voordelen Milieuthermometer Zorg</a:t>
            </a:r>
            <a:r>
              <a:rPr lang="nl-NL" b="1" dirty="0" smtClean="0">
                <a:latin typeface="Arial" charset="0"/>
              </a:rPr>
              <a:t/>
            </a:r>
            <a:br>
              <a:rPr lang="nl-NL" b="1" dirty="0" smtClean="0">
                <a:latin typeface="Arial" charset="0"/>
              </a:rPr>
            </a:br>
            <a:r>
              <a:rPr lang="nl-NL" sz="1400" b="1" dirty="0" smtClean="0">
                <a:latin typeface="Arial" charset="0"/>
              </a:rPr>
              <a:t/>
            </a:r>
            <a:br>
              <a:rPr lang="nl-NL" sz="1400" b="1" dirty="0" smtClean="0">
                <a:latin typeface="Arial" charset="0"/>
              </a:rPr>
            </a:br>
            <a:r>
              <a:rPr lang="nl-NL" sz="2800" dirty="0" smtClean="0">
                <a:latin typeface="Arial" charset="0"/>
              </a:rPr>
              <a:t>- integrale aanpak</a:t>
            </a:r>
            <a:br>
              <a:rPr lang="nl-NL" sz="2800" dirty="0" smtClean="0">
                <a:latin typeface="Arial" charset="0"/>
              </a:rPr>
            </a:br>
            <a:r>
              <a:rPr lang="nl-NL" sz="2800" dirty="0" smtClean="0">
                <a:latin typeface="Arial" charset="0"/>
              </a:rPr>
              <a:t>- instelling weet wat te doen</a:t>
            </a:r>
            <a:br>
              <a:rPr lang="nl-NL" sz="2800" dirty="0" smtClean="0">
                <a:latin typeface="Arial" charset="0"/>
              </a:rPr>
            </a:br>
            <a:r>
              <a:rPr lang="nl-NL" sz="2800" dirty="0" smtClean="0">
                <a:latin typeface="Arial" charset="0"/>
              </a:rPr>
              <a:t>- meteen ook voldoen aan milieuwetgeving</a:t>
            </a:r>
            <a:br>
              <a:rPr lang="nl-NL" sz="2800" dirty="0" smtClean="0">
                <a:latin typeface="Arial" charset="0"/>
              </a:rPr>
            </a:br>
            <a:r>
              <a:rPr lang="nl-NL" sz="2800" dirty="0" smtClean="0">
                <a:latin typeface="Arial" charset="0"/>
              </a:rPr>
              <a:t>- werken aan kwaliteit en financiële besparingen</a:t>
            </a:r>
            <a:br>
              <a:rPr lang="nl-NL" sz="2800" dirty="0" smtClean="0">
                <a:latin typeface="Arial" charset="0"/>
              </a:rPr>
            </a:br>
            <a:r>
              <a:rPr lang="nl-NL" sz="2800" dirty="0" smtClean="0">
                <a:latin typeface="Arial" charset="0"/>
              </a:rPr>
              <a:t>- zichtbaar</a:t>
            </a:r>
            <a:br>
              <a:rPr lang="nl-NL" sz="2800" dirty="0" smtClean="0">
                <a:latin typeface="Arial" charset="0"/>
              </a:rPr>
            </a:br>
            <a:endParaRPr lang="nl-NL" sz="2800" i="1" dirty="0" smtClean="0">
              <a:latin typeface="Arial" charset="0"/>
            </a:endParaRPr>
          </a:p>
        </p:txBody>
      </p:sp>
      <p:pic>
        <p:nvPicPr>
          <p:cNvPr id="16388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1146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numm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8DEC3F5-B683-4491-B21C-9742CA16B534}" type="slidenum">
              <a:rPr lang="nl-NL" altLang="nl-NL" sz="1400"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nl-NL" altLang="nl-NL" sz="1400">
              <a:latin typeface="Times New Roman" panose="02020603050405020304" pitchFamily="18" charset="0"/>
            </a:endParaRPr>
          </a:p>
        </p:txBody>
      </p:sp>
      <p:pic>
        <p:nvPicPr>
          <p:cNvPr id="17411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1146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kstvak 1"/>
          <p:cNvSpPr txBox="1">
            <a:spLocks noChangeArrowheads="1"/>
          </p:cNvSpPr>
          <p:nvPr/>
        </p:nvSpPr>
        <p:spPr bwMode="auto">
          <a:xfrm>
            <a:off x="733425" y="1147763"/>
            <a:ext cx="83978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4400">
                <a:latin typeface="Arial" panose="020B0604020202020204" pitchFamily="34" charset="0"/>
                <a:cs typeface="Arial" panose="020B0604020202020204" pitchFamily="34" charset="0"/>
              </a:rPr>
              <a:t>Thema’s Milieuthermometer</a:t>
            </a:r>
          </a:p>
        </p:txBody>
      </p:sp>
      <p:sp>
        <p:nvSpPr>
          <p:cNvPr id="17413" name="Tekstvak 1"/>
          <p:cNvSpPr txBox="1">
            <a:spLocks noChangeArrowheads="1"/>
          </p:cNvSpPr>
          <p:nvPr/>
        </p:nvSpPr>
        <p:spPr bwMode="auto">
          <a:xfrm>
            <a:off x="1065213" y="2227263"/>
            <a:ext cx="6192837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ct val="0"/>
              </a:spcBef>
              <a:buFontTx/>
              <a:buAutoNum type="arabicPlain"/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Beleid en management</a:t>
            </a:r>
          </a:p>
          <a:p>
            <a:pPr hangingPunct="1">
              <a:spcBef>
                <a:spcPct val="0"/>
              </a:spcBef>
              <a:buFontTx/>
              <a:buAutoNum type="arabicPlain"/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Wetgeving</a:t>
            </a:r>
          </a:p>
          <a:p>
            <a:pPr hangingPunct="1">
              <a:spcBef>
                <a:spcPct val="0"/>
              </a:spcBef>
              <a:buFontTx/>
              <a:buAutoNum type="arabicPlain"/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Energie en water</a:t>
            </a:r>
          </a:p>
          <a:p>
            <a:pPr hangingPunct="1">
              <a:spcBef>
                <a:spcPct val="0"/>
              </a:spcBef>
              <a:buFontTx/>
              <a:buAutoNum type="arabicPlain"/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Afval en emissies</a:t>
            </a:r>
          </a:p>
          <a:p>
            <a:pPr hangingPunct="1">
              <a:spcBef>
                <a:spcPct val="0"/>
              </a:spcBef>
              <a:buFontTx/>
              <a:buAutoNum type="arabicPlain"/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Gevaarlijke stoffen </a:t>
            </a:r>
          </a:p>
          <a:p>
            <a:pPr hangingPunct="1">
              <a:spcBef>
                <a:spcPct val="0"/>
              </a:spcBef>
              <a:buFontTx/>
              <a:buAutoNum type="arabicPlain"/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Voeding</a:t>
            </a:r>
          </a:p>
          <a:p>
            <a:pPr hangingPunct="1">
              <a:spcBef>
                <a:spcPct val="0"/>
              </a:spcBef>
              <a:buFontTx/>
              <a:buAutoNum type="arabicPlain"/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Schoonmaak</a:t>
            </a:r>
          </a:p>
          <a:p>
            <a:pPr hangingPunct="1">
              <a:spcBef>
                <a:spcPct val="0"/>
              </a:spcBef>
              <a:buFontTx/>
              <a:buAutoNum type="arabicPlain"/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Bouwen en renoveren</a:t>
            </a:r>
          </a:p>
          <a:p>
            <a:pPr hangingPunct="1">
              <a:spcBef>
                <a:spcPct val="0"/>
              </a:spcBef>
              <a:buFontTx/>
              <a:buAutoNum type="arabicPlain"/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Groenvoorziening</a:t>
            </a:r>
          </a:p>
          <a:p>
            <a:pPr hangingPunct="1">
              <a:spcBef>
                <a:spcPct val="0"/>
              </a:spcBef>
              <a:buFontTx/>
              <a:buAutoNum type="arabicPlain"/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Mobiliteit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numm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108E216-C4F0-44DA-BF16-AC73D7BF249D}" type="slidenum">
              <a:rPr lang="nl-NL" altLang="nl-NL" sz="1400"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nl-NL" altLang="nl-NL" sz="140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916113"/>
            <a:ext cx="8388350" cy="35052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nl-NL" dirty="0" smtClean="0">
                <a:latin typeface="Arial" charset="0"/>
              </a:rPr>
              <a:t>Taken bij inkoop</a:t>
            </a:r>
            <a:r>
              <a:rPr lang="nl-NL" dirty="0">
                <a:latin typeface="Arial" charset="0"/>
              </a:rPr>
              <a:t>	</a:t>
            </a:r>
            <a:r>
              <a:rPr lang="nl-NL" sz="1400" b="1" dirty="0" smtClean="0">
                <a:latin typeface="Arial" charset="0"/>
              </a:rPr>
              <a:t/>
            </a:r>
            <a:br>
              <a:rPr lang="nl-NL" sz="1400" b="1" dirty="0" smtClean="0">
                <a:latin typeface="Arial" charset="0"/>
              </a:rPr>
            </a:br>
            <a:r>
              <a:rPr lang="nl-NL" sz="2800" dirty="0" smtClean="0">
                <a:latin typeface="Arial" charset="0"/>
              </a:rPr>
              <a:t>- nalopen en aanpassen vervolgcontracten met</a:t>
            </a:r>
            <a:br>
              <a:rPr lang="nl-NL" sz="2800" dirty="0" smtClean="0">
                <a:latin typeface="Arial" charset="0"/>
              </a:rPr>
            </a:br>
            <a:r>
              <a:rPr lang="nl-NL" sz="2800" dirty="0">
                <a:latin typeface="Arial" charset="0"/>
              </a:rPr>
              <a:t>	</a:t>
            </a:r>
            <a:r>
              <a:rPr lang="nl-NL" sz="2800" dirty="0" smtClean="0">
                <a:latin typeface="Arial" charset="0"/>
              </a:rPr>
              <a:t>energiebedrijf</a:t>
            </a:r>
            <a:br>
              <a:rPr lang="nl-NL" sz="2800" dirty="0" smtClean="0">
                <a:latin typeface="Arial" charset="0"/>
              </a:rPr>
            </a:br>
            <a:r>
              <a:rPr lang="nl-NL" sz="2800" dirty="0">
                <a:latin typeface="Arial" charset="0"/>
              </a:rPr>
              <a:t>	</a:t>
            </a:r>
            <a:r>
              <a:rPr lang="nl-NL" sz="2800" dirty="0" smtClean="0">
                <a:latin typeface="Arial" charset="0"/>
              </a:rPr>
              <a:t>installateurs</a:t>
            </a:r>
            <a:br>
              <a:rPr lang="nl-NL" sz="2800" dirty="0" smtClean="0">
                <a:latin typeface="Arial" charset="0"/>
              </a:rPr>
            </a:br>
            <a:r>
              <a:rPr lang="nl-NL" sz="2800" dirty="0" smtClean="0">
                <a:latin typeface="Arial" charset="0"/>
              </a:rPr>
              <a:t>	aannemers</a:t>
            </a:r>
            <a:br>
              <a:rPr lang="nl-NL" sz="2800" dirty="0" smtClean="0">
                <a:latin typeface="Arial" charset="0"/>
              </a:rPr>
            </a:br>
            <a:r>
              <a:rPr lang="nl-NL" sz="2800" dirty="0">
                <a:latin typeface="Arial" charset="0"/>
              </a:rPr>
              <a:t>	</a:t>
            </a:r>
            <a:r>
              <a:rPr lang="nl-NL" sz="2800" dirty="0" smtClean="0">
                <a:latin typeface="Arial" charset="0"/>
              </a:rPr>
              <a:t>voeding</a:t>
            </a:r>
            <a:br>
              <a:rPr lang="nl-NL" sz="2800" dirty="0" smtClean="0">
                <a:latin typeface="Arial" charset="0"/>
              </a:rPr>
            </a:br>
            <a:r>
              <a:rPr lang="nl-NL" sz="2800" dirty="0">
                <a:latin typeface="Arial" charset="0"/>
              </a:rPr>
              <a:t>	</a:t>
            </a:r>
            <a:r>
              <a:rPr lang="nl-NL" sz="2800" dirty="0" smtClean="0">
                <a:latin typeface="Arial" charset="0"/>
              </a:rPr>
              <a:t>wasserij</a:t>
            </a:r>
            <a:br>
              <a:rPr lang="nl-NL" sz="2800" dirty="0" smtClean="0">
                <a:latin typeface="Arial" charset="0"/>
              </a:rPr>
            </a:br>
            <a:r>
              <a:rPr lang="nl-NL" sz="2800" dirty="0">
                <a:latin typeface="Arial" charset="0"/>
              </a:rPr>
              <a:t>	</a:t>
            </a:r>
            <a:r>
              <a:rPr lang="nl-NL" sz="2800" dirty="0" smtClean="0">
                <a:latin typeface="Arial" charset="0"/>
              </a:rPr>
              <a:t>schoonmaak</a:t>
            </a:r>
            <a:br>
              <a:rPr lang="nl-NL" sz="2800" dirty="0" smtClean="0">
                <a:latin typeface="Arial" charset="0"/>
              </a:rPr>
            </a:br>
            <a:r>
              <a:rPr lang="nl-NL" sz="2800" dirty="0">
                <a:latin typeface="Arial" charset="0"/>
              </a:rPr>
              <a:t>	</a:t>
            </a:r>
            <a:r>
              <a:rPr lang="nl-NL" sz="2800" dirty="0" smtClean="0">
                <a:latin typeface="Arial" charset="0"/>
              </a:rPr>
              <a:t>verhuurder vastgoed</a:t>
            </a:r>
            <a:br>
              <a:rPr lang="nl-NL" sz="2800" dirty="0" smtClean="0">
                <a:latin typeface="Arial" charset="0"/>
              </a:rPr>
            </a:br>
            <a:r>
              <a:rPr lang="nl-NL" sz="2800" dirty="0" smtClean="0">
                <a:latin typeface="Arial" charset="0"/>
              </a:rPr>
              <a:t>	enz.</a:t>
            </a:r>
            <a:endParaRPr lang="nl-NL" sz="2800" i="1" dirty="0" smtClean="0">
              <a:latin typeface="Arial" charset="0"/>
            </a:endParaRPr>
          </a:p>
        </p:txBody>
      </p:sp>
      <p:pic>
        <p:nvPicPr>
          <p:cNvPr id="18436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1146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numm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A45F0A9-0BD2-4BE6-8A91-7A187DD42856}" type="slidenum">
              <a:rPr lang="nl-NL" altLang="nl-NL" sz="1400"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nl-NL" altLang="nl-NL" sz="140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0888" y="2060575"/>
            <a:ext cx="8388350" cy="35052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nl-NL" dirty="0" smtClean="0">
                <a:latin typeface="Arial" charset="0"/>
              </a:rPr>
              <a:t>Taken bij vastgoed</a:t>
            </a:r>
            <a:r>
              <a:rPr lang="nl-NL" b="1" dirty="0" smtClean="0">
                <a:latin typeface="Arial" charset="0"/>
              </a:rPr>
              <a:t/>
            </a:r>
            <a:br>
              <a:rPr lang="nl-NL" b="1" dirty="0" smtClean="0">
                <a:latin typeface="Arial" charset="0"/>
              </a:rPr>
            </a:br>
            <a:r>
              <a:rPr lang="nl-NL" sz="1400" b="1" dirty="0" smtClean="0">
                <a:latin typeface="Arial" charset="0"/>
              </a:rPr>
              <a:t/>
            </a:r>
            <a:br>
              <a:rPr lang="nl-NL" sz="1400" b="1" dirty="0" smtClean="0">
                <a:latin typeface="Arial" charset="0"/>
              </a:rPr>
            </a:br>
            <a:r>
              <a:rPr lang="nl-NL" sz="2800" dirty="0" smtClean="0">
                <a:latin typeface="Arial" charset="0"/>
              </a:rPr>
              <a:t>- energiekosten omlaag brengen</a:t>
            </a:r>
            <a:br>
              <a:rPr lang="nl-NL" sz="2800" dirty="0" smtClean="0">
                <a:latin typeface="Arial" charset="0"/>
              </a:rPr>
            </a:br>
            <a:r>
              <a:rPr lang="nl-NL" sz="2800" dirty="0" smtClean="0">
                <a:latin typeface="Arial" charset="0"/>
              </a:rPr>
              <a:t>	gemiddeld 150 euro per maand per bed</a:t>
            </a:r>
            <a:br>
              <a:rPr lang="nl-NL" sz="2800" dirty="0" smtClean="0">
                <a:latin typeface="Arial" charset="0"/>
              </a:rPr>
            </a:br>
            <a:r>
              <a:rPr lang="nl-NL" sz="2800" dirty="0" smtClean="0">
                <a:latin typeface="Arial" charset="0"/>
              </a:rPr>
              <a:t>	vergoed     100 euro per maand per bed </a:t>
            </a:r>
            <a:br>
              <a:rPr lang="nl-NL" sz="2800" dirty="0" smtClean="0">
                <a:latin typeface="Arial" charset="0"/>
              </a:rPr>
            </a:br>
            <a:r>
              <a:rPr lang="nl-NL" sz="2800" dirty="0">
                <a:latin typeface="Arial" charset="0"/>
              </a:rPr>
              <a:t>	</a:t>
            </a:r>
            <a:r>
              <a:rPr lang="nl-NL" sz="2800" dirty="0" smtClean="0">
                <a:latin typeface="Arial" charset="0"/>
              </a:rPr>
              <a:t>haalbaar      50 euro per maand per bed</a:t>
            </a:r>
            <a:br>
              <a:rPr lang="nl-NL" sz="2800" dirty="0" smtClean="0">
                <a:latin typeface="Arial" charset="0"/>
              </a:rPr>
            </a:br>
            <a:r>
              <a:rPr lang="nl-NL" sz="2800" dirty="0" smtClean="0">
                <a:latin typeface="Arial" charset="0"/>
              </a:rPr>
              <a:t/>
            </a:r>
            <a:br>
              <a:rPr lang="nl-NL" sz="2800" dirty="0" smtClean="0">
                <a:latin typeface="Arial" charset="0"/>
              </a:rPr>
            </a:br>
            <a:r>
              <a:rPr lang="nl-NL" sz="2800" dirty="0" smtClean="0">
                <a:latin typeface="Arial" charset="0"/>
              </a:rPr>
              <a:t>- investeren in regelingen en inregelen installaties</a:t>
            </a:r>
            <a:br>
              <a:rPr lang="nl-NL" sz="2800" dirty="0" smtClean="0">
                <a:latin typeface="Arial" charset="0"/>
              </a:rPr>
            </a:br>
            <a:r>
              <a:rPr lang="nl-NL" sz="2800" dirty="0" smtClean="0">
                <a:latin typeface="Arial" charset="0"/>
              </a:rPr>
              <a:t>- isoleren, LED, </a:t>
            </a:r>
            <a:br>
              <a:rPr lang="nl-NL" sz="2800" dirty="0" smtClean="0">
                <a:latin typeface="Arial" charset="0"/>
              </a:rPr>
            </a:br>
            <a:r>
              <a:rPr lang="nl-NL" sz="2800" dirty="0" smtClean="0">
                <a:latin typeface="Arial" charset="0"/>
              </a:rPr>
              <a:t/>
            </a:r>
            <a:br>
              <a:rPr lang="nl-NL" sz="2800" dirty="0" smtClean="0">
                <a:latin typeface="Arial" charset="0"/>
              </a:rPr>
            </a:br>
            <a:r>
              <a:rPr lang="nl-NL" sz="2800" dirty="0" smtClean="0">
                <a:latin typeface="Arial" charset="0"/>
              </a:rPr>
              <a:t>- aandacht energieneutraal bij nieuwbouw</a:t>
            </a:r>
            <a:br>
              <a:rPr lang="nl-NL" sz="2800" dirty="0" smtClean="0">
                <a:latin typeface="Arial" charset="0"/>
              </a:rPr>
            </a:br>
            <a:r>
              <a:rPr lang="nl-NL" sz="2800" dirty="0" smtClean="0">
                <a:latin typeface="Arial" charset="0"/>
              </a:rPr>
              <a:t/>
            </a:r>
            <a:br>
              <a:rPr lang="nl-NL" sz="2800" dirty="0" smtClean="0">
                <a:latin typeface="Arial" charset="0"/>
              </a:rPr>
            </a:br>
            <a:endParaRPr lang="nl-NL" sz="2800" i="1" dirty="0" smtClean="0">
              <a:latin typeface="Arial" charset="0"/>
            </a:endParaRPr>
          </a:p>
        </p:txBody>
      </p:sp>
      <p:pic>
        <p:nvPicPr>
          <p:cNvPr id="19460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1146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numm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902DD3-592F-4E1F-B210-F77541E4F632}" type="slidenum">
              <a:rPr lang="nl-NL" altLang="nl-NL" sz="1400"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16</a:t>
            </a:fld>
            <a:endParaRPr lang="nl-NL" altLang="nl-NL" sz="140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557338"/>
            <a:ext cx="8388350" cy="3505200"/>
          </a:xfrm>
        </p:spPr>
        <p:txBody>
          <a:bodyPr/>
          <a:lstStyle/>
          <a:p>
            <a:pPr algn="l" eaLnBrk="1" hangingPunct="1"/>
            <a:r>
              <a:rPr lang="nl-NL" altLang="nl-NL" smtClean="0">
                <a:latin typeface="Arial" panose="020B0604020202020204" pitchFamily="34" charset="0"/>
              </a:rPr>
              <a:t>Taken bij facilitair</a:t>
            </a:r>
            <a:br>
              <a:rPr lang="nl-NL" altLang="nl-NL" smtClean="0">
                <a:latin typeface="Arial" panose="020B0604020202020204" pitchFamily="34" charset="0"/>
              </a:rPr>
            </a:br>
            <a:r>
              <a:rPr lang="nl-NL" altLang="nl-NL" sz="1400" b="1" smtClean="0">
                <a:latin typeface="Arial" panose="020B0604020202020204" pitchFamily="34" charset="0"/>
              </a:rPr>
              <a:t/>
            </a:r>
            <a:br>
              <a:rPr lang="nl-NL" altLang="nl-NL" sz="1400" b="1" smtClean="0">
                <a:latin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</a:rPr>
              <a:t>- milieuvriendelijke schoonmaak</a:t>
            </a:r>
            <a:br>
              <a:rPr lang="nl-NL" altLang="nl-NL" sz="2800" smtClean="0">
                <a:latin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</a:rPr>
              <a:t>- meubilair, werkkleding circulair</a:t>
            </a:r>
            <a:br>
              <a:rPr lang="nl-NL" altLang="nl-NL" sz="2800" smtClean="0">
                <a:latin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</a:rPr>
              <a:t>- enz.</a:t>
            </a:r>
            <a:br>
              <a:rPr lang="nl-NL" altLang="nl-NL" sz="2800" smtClean="0">
                <a:latin typeface="Arial" panose="020B0604020202020204" pitchFamily="34" charset="0"/>
              </a:rPr>
            </a:br>
            <a:endParaRPr lang="nl-NL" altLang="nl-NL" sz="2800" i="1" smtClean="0">
              <a:latin typeface="Arial" panose="020B0604020202020204" pitchFamily="34" charset="0"/>
            </a:endParaRPr>
          </a:p>
        </p:txBody>
      </p:sp>
      <p:pic>
        <p:nvPicPr>
          <p:cNvPr id="20484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1146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numm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A0F1182-023E-416C-8968-9629B5E2C335}" type="slidenum">
              <a:rPr lang="nl-NL" altLang="nl-NL" sz="1400"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17</a:t>
            </a:fld>
            <a:endParaRPr lang="nl-NL" altLang="nl-NL" sz="14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484313"/>
            <a:ext cx="8388350" cy="3505200"/>
          </a:xfrm>
        </p:spPr>
        <p:txBody>
          <a:bodyPr/>
          <a:lstStyle/>
          <a:p>
            <a:pPr algn="l" eaLnBrk="1" hangingPunct="1"/>
            <a:r>
              <a:rPr lang="nl-NL" altLang="nl-NL" smtClean="0">
                <a:latin typeface="Arial" panose="020B0604020202020204" pitchFamily="34" charset="0"/>
              </a:rPr>
              <a:t>Taken bij zorg</a:t>
            </a:r>
            <a:br>
              <a:rPr lang="nl-NL" altLang="nl-NL" smtClean="0">
                <a:latin typeface="Arial" panose="020B0604020202020204" pitchFamily="34" charset="0"/>
              </a:rPr>
            </a:br>
            <a:r>
              <a:rPr lang="nl-NL" altLang="nl-NL" sz="1400" b="1" smtClean="0">
                <a:latin typeface="Arial" panose="020B0604020202020204" pitchFamily="34" charset="0"/>
              </a:rPr>
              <a:t/>
            </a:r>
            <a:br>
              <a:rPr lang="nl-NL" altLang="nl-NL" sz="1400" b="1" smtClean="0">
                <a:latin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</a:rPr>
              <a:t>- voorraadbeheer</a:t>
            </a:r>
            <a:br>
              <a:rPr lang="nl-NL" altLang="nl-NL" sz="2800" smtClean="0">
                <a:latin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</a:rPr>
              <a:t>- signaleren verspilling</a:t>
            </a:r>
            <a:br>
              <a:rPr lang="nl-NL" altLang="nl-NL" sz="2800" smtClean="0">
                <a:latin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</a:rPr>
              <a:t>- good housekeeping</a:t>
            </a:r>
            <a:br>
              <a:rPr lang="nl-NL" altLang="nl-NL" sz="2800" smtClean="0">
                <a:latin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</a:rPr>
              <a:t>- </a:t>
            </a:r>
            <a:endParaRPr lang="nl-NL" altLang="nl-NL" sz="2800" i="1" smtClean="0">
              <a:latin typeface="Arial" panose="020B0604020202020204" pitchFamily="34" charset="0"/>
            </a:endParaRPr>
          </a:p>
        </p:txBody>
      </p:sp>
      <p:pic>
        <p:nvPicPr>
          <p:cNvPr id="21508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1146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numm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BAAB008-5D07-48F9-8DBD-6FED0EA306AB}" type="slidenum">
              <a:rPr lang="nl-NL" altLang="nl-NL" sz="1400"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nl-NL" altLang="nl-NL" sz="140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484313"/>
            <a:ext cx="8388350" cy="3505200"/>
          </a:xfrm>
        </p:spPr>
        <p:txBody>
          <a:bodyPr/>
          <a:lstStyle/>
          <a:p>
            <a:pPr algn="l" eaLnBrk="1" hangingPunct="1"/>
            <a:r>
              <a:rPr lang="nl-NL" altLang="nl-NL" smtClean="0">
                <a:latin typeface="Arial" panose="020B0604020202020204" pitchFamily="34" charset="0"/>
              </a:rPr>
              <a:t>Taken bij directie</a:t>
            </a:r>
            <a:br>
              <a:rPr lang="nl-NL" altLang="nl-NL" smtClean="0">
                <a:latin typeface="Arial" panose="020B0604020202020204" pitchFamily="34" charset="0"/>
              </a:rPr>
            </a:br>
            <a:r>
              <a:rPr lang="nl-NL" altLang="nl-NL" sz="1400" b="1" smtClean="0">
                <a:latin typeface="Arial" panose="020B0604020202020204" pitchFamily="34" charset="0"/>
              </a:rPr>
              <a:t/>
            </a:r>
            <a:br>
              <a:rPr lang="nl-NL" altLang="nl-NL" sz="1400" b="1" smtClean="0">
                <a:latin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</a:rPr>
              <a:t>- ontwikkelen visie </a:t>
            </a:r>
            <a:br>
              <a:rPr lang="nl-NL" altLang="nl-NL" sz="2800" smtClean="0">
                <a:latin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</a:rPr>
              <a:t>- beleid vaststellen </a:t>
            </a:r>
            <a:br>
              <a:rPr lang="nl-NL" altLang="nl-NL" sz="2800" smtClean="0">
                <a:latin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</a:rPr>
              <a:t>- communicatie naar medewerkers</a:t>
            </a:r>
            <a:br>
              <a:rPr lang="nl-NL" altLang="nl-NL" sz="2800" smtClean="0">
                <a:latin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</a:rPr>
              <a:t>- faciliteren</a:t>
            </a:r>
            <a:br>
              <a:rPr lang="nl-NL" altLang="nl-NL" sz="2800" smtClean="0">
                <a:latin typeface="Arial" panose="020B0604020202020204" pitchFamily="34" charset="0"/>
              </a:rPr>
            </a:br>
            <a:endParaRPr lang="nl-NL" altLang="nl-NL" sz="2800" i="1" smtClean="0">
              <a:latin typeface="Arial" panose="020B0604020202020204" pitchFamily="34" charset="0"/>
            </a:endParaRPr>
          </a:p>
        </p:txBody>
      </p:sp>
      <p:pic>
        <p:nvPicPr>
          <p:cNvPr id="22532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1146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numm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28EE408-85B5-43F7-B139-9AF697A5A0E7}" type="slidenum">
              <a:rPr lang="nl-NL" altLang="nl-NL" sz="1400"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19</a:t>
            </a:fld>
            <a:endParaRPr lang="nl-NL" altLang="nl-NL" sz="140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484313"/>
            <a:ext cx="8388350" cy="3505200"/>
          </a:xfrm>
        </p:spPr>
        <p:txBody>
          <a:bodyPr/>
          <a:lstStyle/>
          <a:p>
            <a:pPr algn="l" eaLnBrk="1" hangingPunct="1"/>
            <a:r>
              <a:rPr lang="nl-NL" altLang="nl-NL" smtClean="0">
                <a:latin typeface="Arial" panose="020B0604020202020204" pitchFamily="34" charset="0"/>
              </a:rPr>
              <a:t>Stappen				maand</a:t>
            </a:r>
            <a:br>
              <a:rPr lang="nl-NL" altLang="nl-NL" smtClean="0">
                <a:latin typeface="Arial" panose="020B0604020202020204" pitchFamily="34" charset="0"/>
              </a:rPr>
            </a:br>
            <a:r>
              <a:rPr lang="nl-NL" altLang="nl-NL" sz="1400" b="1" smtClean="0">
                <a:latin typeface="Arial" panose="020B0604020202020204" pitchFamily="34" charset="0"/>
              </a:rPr>
              <a:t/>
            </a:r>
            <a:br>
              <a:rPr lang="nl-NL" altLang="nl-NL" sz="1400" b="1" smtClean="0">
                <a:latin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</a:rPr>
              <a:t>- nulmeting milieuthermometer		  1</a:t>
            </a:r>
            <a:br>
              <a:rPr lang="nl-NL" altLang="nl-NL" sz="2800" smtClean="0">
                <a:latin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</a:rPr>
              <a:t>- in beeld wat goed gaat			  1</a:t>
            </a:r>
            <a:br>
              <a:rPr lang="nl-NL" altLang="nl-NL" sz="2800" smtClean="0">
                <a:latin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</a:rPr>
              <a:t>- plan van aanpak maatregelen		  3</a:t>
            </a:r>
            <a:br>
              <a:rPr lang="nl-NL" altLang="nl-NL" sz="2800" smtClean="0">
                <a:latin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</a:rPr>
              <a:t>- uitvoering maatregelen			15</a:t>
            </a:r>
            <a:br>
              <a:rPr lang="nl-NL" altLang="nl-NL" sz="2800" smtClean="0">
                <a:latin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</a:rPr>
              <a:t>- borgen en certificeren			17</a:t>
            </a:r>
            <a:br>
              <a:rPr lang="nl-NL" altLang="nl-NL" sz="2800" smtClean="0">
                <a:latin typeface="Arial" panose="020B0604020202020204" pitchFamily="34" charset="0"/>
              </a:rPr>
            </a:br>
            <a:r>
              <a:rPr lang="nl-NL" altLang="nl-NL" sz="2800" smtClean="0">
                <a:latin typeface="Arial" panose="020B0604020202020204" pitchFamily="34" charset="0"/>
              </a:rPr>
              <a:t>- feest						19</a:t>
            </a:r>
            <a:br>
              <a:rPr lang="nl-NL" altLang="nl-NL" sz="2800" smtClean="0">
                <a:latin typeface="Arial" panose="020B0604020202020204" pitchFamily="34" charset="0"/>
              </a:rPr>
            </a:br>
            <a:endParaRPr lang="nl-NL" altLang="nl-NL" sz="2800" i="1" smtClean="0">
              <a:latin typeface="Arial" panose="020B0604020202020204" pitchFamily="34" charset="0"/>
            </a:endParaRPr>
          </a:p>
        </p:txBody>
      </p:sp>
      <p:pic>
        <p:nvPicPr>
          <p:cNvPr id="23556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1146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A2461C-E270-4A06-8D34-671DE7D11169}" type="slidenum">
              <a:rPr lang="nl-NL" altLang="nl-NL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nl-NL" altLang="nl-NL" sz="1400">
              <a:latin typeface="Times New Roman" panose="02020603050405020304" pitchFamily="18" charset="0"/>
            </a:endParaRPr>
          </a:p>
        </p:txBody>
      </p:sp>
      <p:pic>
        <p:nvPicPr>
          <p:cNvPr id="614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1146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el 1"/>
          <p:cNvSpPr>
            <a:spLocks noGrp="1"/>
          </p:cNvSpPr>
          <p:nvPr>
            <p:ph type="title"/>
          </p:nvPr>
        </p:nvSpPr>
        <p:spPr>
          <a:xfrm>
            <a:off x="452438" y="1277938"/>
            <a:ext cx="8229600" cy="1143000"/>
          </a:xfrm>
        </p:spPr>
        <p:txBody>
          <a:bodyPr/>
          <a:lstStyle/>
          <a:p>
            <a:r>
              <a:rPr lang="nl-NL" altLang="nl-NL" smtClean="0"/>
              <a:t>Stimuleren grondstoffen-kringloop voor ciculaire bedrijfsvoering</a:t>
            </a:r>
          </a:p>
        </p:txBody>
      </p:sp>
      <p:pic>
        <p:nvPicPr>
          <p:cNvPr id="6149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2420938"/>
            <a:ext cx="5472112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numm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B13F59E-6546-4505-A3FA-1599D24CEF95}" type="slidenum">
              <a:rPr lang="nl-NL" altLang="nl-NL" sz="1400"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20</a:t>
            </a:fld>
            <a:endParaRPr lang="nl-NL" altLang="nl-NL" sz="1400">
              <a:latin typeface="Times New Roman" panose="02020603050405020304" pitchFamily="18" charset="0"/>
            </a:endParaRPr>
          </a:p>
        </p:txBody>
      </p:sp>
      <p:pic>
        <p:nvPicPr>
          <p:cNvPr id="24579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1204913"/>
            <a:ext cx="36306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684588"/>
            <a:ext cx="3024187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 descr="F:\STIMULAR\Projecten (lopend)\164 MPZ\STICHTING MPZ\MILIEUthermometer ZORG\Zorginstellingen docs\HVOQuerido (a3)\HVO-Querido-milieuthermometer-uitreiking 7-april-2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211263"/>
            <a:ext cx="5046662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684588"/>
            <a:ext cx="341788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kstvak 1"/>
          <p:cNvSpPr txBox="1">
            <a:spLocks noChangeArrowheads="1"/>
          </p:cNvSpPr>
          <p:nvPr/>
        </p:nvSpPr>
        <p:spPr bwMode="auto">
          <a:xfrm>
            <a:off x="611188" y="692150"/>
            <a:ext cx="6894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Uitreikingen zijn feestelijk en motiverend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numm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93E3DD0-98D8-425C-9757-B27981368E25}" type="slidenum">
              <a:rPr lang="nl-NL" altLang="nl-NL" sz="1400"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21</a:t>
            </a:fld>
            <a:endParaRPr lang="nl-NL" altLang="nl-NL" sz="140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268413"/>
            <a:ext cx="7561263" cy="7921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nl-NL" dirty="0" smtClean="0">
                <a:latin typeface="Arial" charset="0"/>
              </a:rPr>
              <a:t>Duurzame bedrijfsvoering zorg</a:t>
            </a:r>
            <a:br>
              <a:rPr lang="nl-NL" dirty="0" smtClean="0">
                <a:latin typeface="Arial" charset="0"/>
              </a:rPr>
            </a:br>
            <a:r>
              <a:rPr lang="nl-NL" sz="2800" dirty="0" smtClean="0">
                <a:latin typeface="Arial" charset="0"/>
              </a:rPr>
              <a:t> </a:t>
            </a:r>
            <a:br>
              <a:rPr lang="nl-NL" sz="2800" dirty="0" smtClean="0">
                <a:latin typeface="Arial" charset="0"/>
              </a:rPr>
            </a:br>
            <a:endParaRPr lang="nl-NL" sz="2800" i="1" dirty="0" smtClean="0">
              <a:latin typeface="Arial" charset="0"/>
            </a:endParaRPr>
          </a:p>
        </p:txBody>
      </p:sp>
      <p:sp>
        <p:nvSpPr>
          <p:cNvPr id="25604" name="AutoShape 4" descr="Afbeeldingsresultaat voor willen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>
              <a:latin typeface="Times New Roman" panose="02020603050405020304" pitchFamily="18" charset="0"/>
            </a:endParaRPr>
          </a:p>
        </p:txBody>
      </p:sp>
      <p:sp>
        <p:nvSpPr>
          <p:cNvPr id="25605" name="AutoShape 6" descr="Afbeeldingsresultaat voor willen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>
              <a:latin typeface="Times New Roman" panose="02020603050405020304" pitchFamily="18" charset="0"/>
            </a:endParaRPr>
          </a:p>
        </p:txBody>
      </p:sp>
      <p:sp>
        <p:nvSpPr>
          <p:cNvPr id="25606" name="AutoShape 8" descr="Afbeeldingsresultaat voor willen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>
              <a:latin typeface="Times New Roman" panose="02020603050405020304" pitchFamily="18" charset="0"/>
            </a:endParaRPr>
          </a:p>
        </p:txBody>
      </p:sp>
      <p:sp>
        <p:nvSpPr>
          <p:cNvPr id="25607" name="AutoShape 10" descr="Afbeeldingsresultaat voor willen"/>
          <p:cNvSpPr>
            <a:spLocks noChangeAspect="1" noChangeArrowheads="1"/>
          </p:cNvSpPr>
          <p:nvPr/>
        </p:nvSpPr>
        <p:spPr bwMode="auto">
          <a:xfrm>
            <a:off x="625475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>
              <a:latin typeface="Times New Roman" panose="02020603050405020304" pitchFamily="18" charset="0"/>
            </a:endParaRPr>
          </a:p>
        </p:txBody>
      </p:sp>
      <p:sp>
        <p:nvSpPr>
          <p:cNvPr id="25608" name="AutoShape 12" descr="Afbeeldingsresultaat voor willen"/>
          <p:cNvSpPr>
            <a:spLocks noChangeAspect="1" noChangeArrowheads="1"/>
          </p:cNvSpPr>
          <p:nvPr/>
        </p:nvSpPr>
        <p:spPr bwMode="auto">
          <a:xfrm>
            <a:off x="777875" y="427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>
              <a:latin typeface="Times New Roman" panose="02020603050405020304" pitchFamily="18" charset="0"/>
            </a:endParaRPr>
          </a:p>
        </p:txBody>
      </p:sp>
      <p:sp>
        <p:nvSpPr>
          <p:cNvPr id="25609" name="AutoShape 14" descr="data:image/jpeg;base64,/9j/4AAQSkZJRgABAQAAAQABAAD/2wCEAAkGBxMTEhUSEhIQFRUQFRcQEBYQFRAQFhYQFxUWFxUVFxUaHSggGBolHRYWIjEhJSkrLi4uFx8zODUsNygtLisBCgoKBQYFDgUPDisZExkrKysrKysrKysrKysrKysrKysrKysrKysrKysrKysrKysrKysrKysrKysrKysrKysrK//AABEIAN4A4wMBIgACEQEDEQH/xAAcAAEAAAcBAAAAAAAAAAAAAAAAAQIDBAUGBwj/xABCEAACAgECAwUFBAcGBQUAAAABAgADEQQFEiExBgcTQVEiYXGBkRQyQqEjYnKCscHRCFNzkqLwM0NSg+EVJLLC8f/EABQBAQAAAAAAAAAAAAAAAAAAAAD/xAAUEQEAAAAAAAAAAAAAAAAAAAAA/9oADAMBAAIRAxEAPwDuMREBERAREQEREBESUtAmiUjZHP0gVMxxSn4Z9RHhe+BPxRxSTwfeY8H3wKmYzKJrb3SBYjqD/GBcRKC2yoHgTxIZkYCIiAiIgIiICIiAiIgIiICIkCYEZKWkrPAT1gQ4iekiK/WTgSMCAEjEQEREBERAREQJWrB6iUWpI6H6y4iBbLb5GVVeTOgPWW7oV59R/CBc5kZQrtlYGBGIiAiIgIiICIiAiIMCBMps0O0nRcQIImPjJ4iAiIgJBmAGScAcyT5CRktiBgVIyGBBHqDyIgcw13fbo1crXp9TagOBYvhIG96hmzj44mQ2vvh220gWG+gn++ryP81ZYD54nKO8zsem26hEqctVejWVB/vJwsAyE+YGVwevPn0ydQgevdu3Gm9BZRbXah6NUyuPqJdTyFte5XaezxdPbZU4/FWeHI9GHRh7iCJ37up7dWbgllV6qLtOFZnQYWxGLAHh/CwKnI6dCPQBv8REBERAREQLa6jHNfmP6SFNsupa6mn8S/MfzgXCmTS1otzLkGBGIiAiIgIiICSO0mJlJRk/CBNWvnKkRAREQETG9od7q0enfU3khKx0HNmYnCoo82JIE47qO+7VGzNel0wrzyVzYzke9wQAf3frA7pE1bsH22p3Kpiimu2rHjVMQxXOcMrfiQ4PPA6cwJsmr1C1o9jnC1qzsfRVBJP0EDzz317p425ugOV0taUe7jI8Rz/rUfuzQ5c7nrmvutvfPFfY9xz5cbFsfLOPlLaBundd2NXcdQ4uLijTqGs4DwlnYkIgbyGAxOOfIdM5ne+zfZfSaFWXS0ivxMGw8T2M2M44nYkkDJwM4GTNd7mdm+z7bW5GH1hOqb9hsCr/AEBT+8ZvUBNV7xe1423TCxVV7bW8OhGJC8WCWZsc+FQOg6kgZGczap5v73O0663W8NZzTpAaayOjuSDa492QFH7GfOBBe9jdQ/H49ZH92aavD+HIceP3szsPd326Tcq2BUV3048asHIKnpYh6lT6dQeXoT5omyd3O7nS7jprM4V3Gnt99dvsc/cGKN+4IHqOIiAiIgY7UrwHiHQ9fcZc0W5k2oTIIPQzG6ewqxU+X8IGXBkZTraVICIiAiJAwKdrSetcD+MpDm3w5yvAREQEREDlH9oSxvs2lUZ4DqCW/bFTcI+hf6Th89UduezKbhpH07HhbIspfGeC5c8Jx6EEqfcxnmPeNqu0tzUahClidQehHkyn8SnyI/jmB0PuC0Njay68ZFVVBqc88Gyx0ZV95ARj7sj1m+d9G8eBtr1g4fVsNMo/UPtW/LgVh+8Jx/sN28v20WLXXXbXcQ7JYWQiwALxK46cgAQQeg6c84/tb2q1G4XC3UFRwArVXWCERScnGSSScDJPXA6DAgYSX2xbYdVqadMuc32LWcdQpPtt8lDH5SxnVu4fs6XufXuPYpBpoz+K5vvsP2V9n4ufSB26moIqoowqAKoHkoGAJPE5r3r94X2RTpNKw+02D9I4wfAQjr/iEdB5dT5Ahje+DvA4A2g0j+2fZ1diH7inrUpHRz5nyHLqeXL+y/ZPVa8uulrUikZdnbw0B/CgPmx8h9cTDVjLAM3CGYcTtl8ZPtOR1bGST5meouwiaGvSpToLqrUrGWZGRmaw/eezHMMT6gY6cgIHlxlIJBBBBwQeRBHIgj1kpJHNTgjmp9D5GbD3g6IU7nrKwMDxmsHwtAt/+81+B662XWi/T03DmLqktH76Bv5y9mod0mr8TadKf7tWpP8A2rHQfkom3wERECDCYjcUxhh5cj8P9/xmYllra8gj1ECXRW5EvhMBt1uDwnqDiZ2toE8REBJHMnlG4wI0DqZVklI5CTwEREBESWywL94gfEgQJpiO0fZrTa6vw9TUrgfcb7roT5o45r/A+eZlgZGBw/fu5O9STo9RXYvkmpzU4H7agq30Waw/dfuwOPsefeLtJj87AfynpeIHCuzncvqHcNrba6qwQWSlvEtYf9PFjhT4ji/nOuavWaPbNKvGyUaerFSABm5nOFCgFmY4J8yeZ9ZmZrHeF2RG5aYU+J4b1uLqmxxLxhWXDL5qQx6cxyPuIaf2t75KBUU2/jstYYFtlbV11/rcLgM7egxj19DxO2x7HLMXd7GyScu72MfqzEn85sHaDsJr9IT4umdkH/M04N9ePUlRlR+0BMBt24NTal1TLx0utiEgOA6kEZHmOUDNa/sRuNK8dmi1AXGcoFuwPeKyxX5gTA1WFW4kZldDgMhKMp9xHMGerex28PrNFRqbK/Da5OJlGcdSOJc8+FscQ9xEo9peyWh1ak6qionoLR+isHwsXB+ROIHlvUXvYxex3d25s9jNYzHGObMSTyAHP0lOZHtHoK6NVfRVZ4tdNhSuzKniUAdSORIJIJHLKmY6B3zuD1XFt9if3OpdR+yyVv8AxZp0ucc/s86rlrKvQ02j94WKf/is7HAREQEo6leUrSWwcjA1q08Nv7XP59JndK+RMFu3IqfQ4+v/AOTK7c+QIGSiQEQIy21BlyZa3wLkCRiICIiAnFO/nszcXXX8XiUKqUMjdaWLHDAdOFiQCeucdR07XMT2s2z7TotRp/O6l1X/ABOElD8mAPygeWtr3bUaY50991OOf6J2Rc+9QeFvmDOpdge9q9rqtNrgtgudaUuRQjixyFTjUeywJIGQBjPQzj6NkA+ozN67lxWd1rFioxNVvg8WDi8BWDL+sFWz6mB3fW9qdDTZ4Nus0tdgxlLLa0YZ6ZBPKZPTalLF4q3R1PQowYfUTzp3x7VXRuTmt8/aFGpsXOTXaxYMPgeHiwf+r0xNQ2/XW0Nx0W21N1zS7Vk/HhPP5wPX8Tl/c7221Wta3T6keJ4KBxeFCnmccFgAClj1BAHIHPrNk1XeRtldz0Pqgr1sa3/R3FA4OCviBeHkeR58sGBtkstTtGnsbjs09DsOYZ662bPxIzJ9u3Gm9BZRbVah6NU62Ln0yD1nFe+XtLr6tcaEuuooFaNSKWarxMj23LrgthsrjOBwjlzyQ7oBOY993ZbU6uui3TqbV0/H4lK82PFw4sVfxEcJGOuG5ec5HoO2W4Unir1uqyPKyxr1+a2cQ/Kege7ftLZr9Et9qBbA7VOVyFcpj21B6A5xjyIMDzE6FSVYFWXkysCrKfQqeYMhPVvaHs/otUMaumhzjCs+EsA/VsBDL8jNB3juSofLaXU21Z5hbQL0+RBVvqTA03uY3+rS65he61pqavCDueFRaGBQMegyOIZPnj1nooGcGXuS1hfhOo0gQ9XHis2P8PhAPw4p3DbdGKaa6VJK01pUpbmSEUKCT68oFzERASBkYga1vg9k+4g/nLrZ35CWu/H2W/35ypsbchAz4MhIAxAnMtb5dmWmpgXcSCHkJGAiIgIiIHlDtjt32fX6qjyrvcqOmK3PiIP8rrMZpNS9TrZW7I9Z4kZDwsreoM6F377b4e4Jdj2dTSPnZUeFv9JrmG7AdhLtyfi516ZDi23HUjrXXn7ze/ovnnoQ1O/UF3Zncu7nidnYszE+ZJ5mSz0J3j9k6E2ayrT1Kg0gXUV4GT7B/SMW6sxQvknmczz3A773W7/pdPsqW2vXWtD3Ld0ybPEZlGBzZyrJgdTkTiW8aganV22U1Oo1N7vVWPbfNjkhcDqxJ6DPM4GZY1VFmCqpZmIVFUFmZjyAAHMk+k9Ad1/d0uiUanUhW1TD2RyYUKRzVT0Lkci3xA5ZJDRuzPZXXbXYm5alk02nqw2qUOXses+yKjUgIZiWAGTyJz5TYN172tr1K+HqNv1NqdcW16R8H1ANvI/CdP3/AEdNumtr1KhqWRvFB5ewBxZB8iMZBHQgGeRlPLz+fX5++B1bQ7l2YscF9LfTk/8AO+0FB8RXYygflOzV6NaqPC0y11hUK0KqhUU4PDyHlnnPMHYjaPtWv01GMq1gez/Cr9t8+4hcfvTt3eF3kJtti0JQbrmQWkFvCRUJKrlsEkkq3IDy6wPP296W9LmXWrYL8nxPtGS7N5kMfvD0I5ekv+y2/avS3V/Y3s4mYKtClilpJ+4a+hz64yPUTer++ZrRw37bprE81a0sPo1ZE2bu67abfqNSNPRtyaS2xWYNTXpwh4RlgXQAjlnqMQOnKeXPkfP4yMRAREQERJXPIwNY7QN7Lf78xK2xdBLHtBZyx6kD+f8AKZHY19kQM4JCTLIQKkt9QJcSlcIDTNlR7uX0lWWujbmV+Yl1AREwHbPtQm3UC+ym+1S4rPgBTwZBwzliAq5GM+pA84Gfiaj2V7xtDrnFVbvXc2eGq9QjNgEnhYEqxwCcA5x5TbQYGP3rY9Pq0FepprtVTxKHGcN0yD1Eu9HpUqRa6kREQcKIgCqq+gA6StECjrNMtlb1uMrYrVsP1WBB/IzyXqdnur1LaLgd70sNIRQSzsDyKr6Ee0D0wc9J66kgpXi4uFeIjBbAyR6Z64gc+7se7pdEBqNSFbVMPZAwy0KRzVT5ufNvkOWS3RIklueE8OOLB4c9OLHLPugaV3xb0NPttqZHHq//AGqDzKv/AMU/AJxfMiecJme1t2ubUEbibvHXIxbyAGefhAezwe9eR5TDQOt/2fto4rdRrCOVajS1n9ZsWWfQCr/MZk/7QS0+BpiVHjm0rWwxxeCEJsBPmvEU5epmZ7j7qjtirWRxpbb448xYXJXPu4ODE5t32bx4+5GoH2dGi0j08RgLLCPqi/uQNBnW/wCz9s+bNRrCP+Go0tZ/WbD2fkK/qZyMmene67Z/s22adCCHtX7RZnkeO328H3hSq/uwNriIgIiICUdW+FMrTHbvdgYgapuz8Vir7yf5D+c2TaUwomrU+3eT/wBPs/1m5aFMAQL0SEmiBGSuJNIGBYs3CwPyPwl8DLPVpyjRX5GD1Xkf5QL2YztPto1Ok1GnP/OqdB+0VPCfkcGZIGRgeU+xW9V6TVJqLqTYipYjIMBgXrKgqTjBycZyMBm+Et9g3TUVXVjS6i3T+JYqKVsYoodwoLr0cDPPI54natk7paa9bbqr3W6vxWt01PDhV4mLDxM/f4c4A6csn0Gh95nZO9t3evT0u/2wJfWFX2ckcFmW6KAykknpxD1gbz2j7yb9Lrl0VOnXWlK08XwC/im7B8QBFVsEAA8PlxcyJjO3+7Wal6n0u8UaNlrVbtJfqfsj13ZJYOyZ9sZClT0KfGbl3e9hqttq/C+osH6e3Hz4E9EB+p5n0HBe2Nw1W56g6cL+n1PhUhRgM+VqDD9phxZ8+LMDtOm7TW7btlV+4WHWPY/Almj4LVKMC1ebTwqwwD7XnkDn1lx2R7zdLr7xp66tTXYwZlFioVwoyfaRjj5zAd8Nlek2nT6BMe21dSjz8KgB2b/MKx+/Md3GbApp1WrsyosU6StgeFlr4Q1rK3lzKc/VIHZ4nkzs7pLb9XVRp7bVbUWhFsRmR+DOTYSCOYQFvlPWSjAA58uXPmYFpum1UalPD1FNVqH8Nqq4z6jPQ+8TRNz7mdvsOam1NHniuwWL9LAxHyM6PEDVOzfZrTbPpr2R7GABvvsuK5K1qTjkAAAM+XmZ5p12sa6yy5/v3O1r+ftOxYj85v8A2t7zdbbXq9DdRRXxu1Bx4ivXWGwUIJIYkD73LrnHMTnUDK9lNo+16zT6bGRdYos/wh7Vn+hWnrEDHIeU4j3B7EWuu1rA8NS/Z6SehsbBsI/ZUKM/rn0nb4CIiAiIgQY4mr7/AK3AJ9P4+Uzu46jhWaPuNpssCDyOW+PkIF52d03mfPnNxoXlMTs+mwomaQQJ4iICIiBStXMxdhKNxeXQ/CZgiWWspyIFai3MuJgdLfwHgPT8P9Jl6bcwK8REDHdodoXV6ezTO9iLcOEtU3A4wQRg/LmDyIyJyvbe6DVabWUX06nTWV03JafFWxG4FYEjgHEGOM+Y58+U7LEDzh3v7hqrtZnVad6EoBp04bLIy8RJsWzAVi3s8h0wB1E2/U75RouzdNdNqG3V0BUCsA3HcT9ofHUBSbRn1UCdesrDDDAEHqGAI+hmr9rOwGj14U2o1b1r4ddlBFbKmSQuMFWUEnkQcZOMZgcl7naUqfV7laD4e36diMebsCSB7+FCP+5LFO2ep12rX7VuV2ipYkg6c2olYx7K4Qgtzx7T58zy6Tqmwd2o02l1uk+1PZXrkKgGtE8NihXjyCeJvu+g9kcpyra6NRtOosTXbd9oqtXwrFZPErcA5V6rCpXPXkcHB54Igbt3Zd4FjX3aPV3+OlS22Uakj2mrpJyWxzYFBxjqeRBzym0aTvU2uyxK0vs4rGWtM0akAsxCqMlOWSRNW2VtDpdNqd3r0FujsVHp0teosfFrMq8JStvu5b2eQIwCR5znndt2a+3a1KWaxUrU32vWeFwEwF4W/Cxcrz9xxA712k7G7fr3JurU2oAC9L+HaB5Bip9oegYGahufddtGkQ36rUalalIBFligEnoo4EDsT6LznLKlbTbqV0dlhavWGiqwn23/AE3BhyPvBuh8jOjf2h7WC6NfwZudvTjUVhT9Gf6mB07svZpDpq/sJr+zgEV+F0GDzBB58Wc5zzznMys0fue2OzS7cvihlfUWNqSjZBRWVVQEeR4UBI8ixm8QEREBJLbMDMmZsc5gd43EAHn0gY/ftxwD9B7zLLYtGSeI9TzPxllSpvsz+Efd/rNw23ScIEC+01eBLoSVBJ4CIiAiIgJI6yeIGH3DS5lto9YQeFuvkfX/AMzOWJmYfcdDnpAytF4MuJqun1pQ8L/I/wBZm9NrAYF/ElVwZNAREQEREDB9rOymm3Cta9QrfoyWqdGKOjEYJB6Hl5EETVdn7urduTVWaDUl776hVSNSqhVIbOSyjm2M45YyeYM6NEDz32G7Ga2jdNKdTo9QErsLM/s2ICK34XNikr97hPXM2Vu39es3WvR36Gp6qtU1OnZ+JrUvUsgt4fu4yM48hzzkTr8x1ew6Vbzql09Avbk1oRBYcjB9rGc45ZgZGIiAkruB1lO7UBZgN03cAHngQLndNyAB5zUb7WvbAzw55+//AMSD2Pe2BkL+Z+M2LadsCgcoFTaNv4QOUz9SYklNWJcAQAkYiAiIgIiICIiAlKyvMqxAwuv28N5TCtx1HlzX09PgZuLJLLU6MHygYvRbsD5/EHrMvRrgZr+t2jzH5Sw8W2vr7Q+h+sDeVsBk803T72B1JH7XL85k6N49/wBIGfiYtN1HrKo3JfdAv4lj/wCpL7pI26L6iBkZAmYe3eB6zH6rfAOpA+JxA2OzUqPOY3V7sB0mranfC3JeJvyH1lqKrrepIHoOX1gX+473k4X2j6D+Zllp9C9rZf5DyEyu37IB1E2DS6IDygWO3bYF8pmqasSZK5VAgAJGIgIiICIiAiIgIiICIiAkCJGIFF6syzv0IPlMlIEQNa1Wyg+UxV2xkfdyPhkTdykptSIGito7l6M3z5yQ+OPT6TeG0wlJtGvpA0o2X/q/Q/1kMXnzx8BN0+wr6SI0awNLG32t1Zv4fwlzRsHrNvXTCVVoEDAaXZQPKZSjQgeUyC1iThYFGumVgsmiAiIgIiICIiAiIgf/2Q=="/>
          <p:cNvSpPr>
            <a:spLocks noChangeAspect="1" noChangeArrowheads="1"/>
          </p:cNvSpPr>
          <p:nvPr/>
        </p:nvSpPr>
        <p:spPr bwMode="auto">
          <a:xfrm>
            <a:off x="930275" y="579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>
              <a:latin typeface="Times New Roman" panose="02020603050405020304" pitchFamily="18" charset="0"/>
            </a:endParaRPr>
          </a:p>
        </p:txBody>
      </p:sp>
      <p:sp>
        <p:nvSpPr>
          <p:cNvPr id="25610" name="AutoShape 17" descr="Afbeeldingsresultaat voor samenwerken"/>
          <p:cNvSpPr>
            <a:spLocks noChangeAspect="1" noChangeArrowheads="1"/>
          </p:cNvSpPr>
          <p:nvPr/>
        </p:nvSpPr>
        <p:spPr bwMode="auto">
          <a:xfrm>
            <a:off x="1082675" y="731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>
              <a:latin typeface="Times New Roman" panose="02020603050405020304" pitchFamily="18" charset="0"/>
            </a:endParaRPr>
          </a:p>
        </p:txBody>
      </p:sp>
      <p:pic>
        <p:nvPicPr>
          <p:cNvPr id="25611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03400"/>
            <a:ext cx="22098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122738"/>
            <a:ext cx="2098675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205038"/>
            <a:ext cx="284797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238625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4581525"/>
            <a:ext cx="21812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8" descr="http://www.regio-business.nl/media/1969327/IvoVanDerMarkt11TB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806575"/>
            <a:ext cx="13398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A6DB84-FD64-4818-84FC-57E8EB355E88}" type="slidenum">
              <a:rPr lang="nl-NL" altLang="nl-NL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nl-NL" altLang="nl-NL" sz="1400">
              <a:latin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Aanpak energietransitie</a:t>
            </a:r>
          </a:p>
        </p:txBody>
      </p:sp>
      <p:pic>
        <p:nvPicPr>
          <p:cNvPr id="7172" name="Picture 2" descr="Co2 Uitstoor verminde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65400"/>
            <a:ext cx="81311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3"/>
          <p:cNvCxnSpPr/>
          <p:nvPr/>
        </p:nvCxnSpPr>
        <p:spPr>
          <a:xfrm>
            <a:off x="5940425" y="2852738"/>
            <a:ext cx="2087563" cy="1871662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5967413" y="2997200"/>
            <a:ext cx="1844675" cy="1708150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574D7C-CBB7-42DB-9F5C-29C599E61364}" type="slidenum">
              <a:rPr lang="nl-NL" altLang="nl-NL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nl-NL" altLang="nl-NL" sz="1400">
              <a:latin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grote opgave - samen sterk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76400"/>
            <a:ext cx="378142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503C16-A29F-40E9-B10D-173A0C648466}" type="slidenum">
              <a:rPr lang="nl-NL" altLang="nl-NL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nl-NL" altLang="nl-NL" sz="1400">
              <a:latin typeface="Times New Roman" panose="02020603050405020304" pitchFamily="18" charset="0"/>
            </a:endParaRPr>
          </a:p>
        </p:txBody>
      </p:sp>
      <p:pic>
        <p:nvPicPr>
          <p:cNvPr id="9219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62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437063"/>
            <a:ext cx="174148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kstvak 5"/>
          <p:cNvSpPr txBox="1">
            <a:spLocks noChangeArrowheads="1"/>
          </p:cNvSpPr>
          <p:nvPr/>
        </p:nvSpPr>
        <p:spPr bwMode="auto">
          <a:xfrm>
            <a:off x="323850" y="404813"/>
            <a:ext cx="8569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b="1">
                <a:latin typeface="Times New Roman" panose="02020603050405020304" pitchFamily="18" charset="0"/>
              </a:rPr>
              <a:t>27 oktober 2015 de ondertekening van de Green Deal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93D332-2683-4759-844C-406D53213D87}" type="slidenum">
              <a:rPr lang="nl-NL" altLang="nl-NL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nl-NL" altLang="nl-NL" sz="1400">
              <a:latin typeface="Times New Roman" panose="02020603050405020304" pitchFamily="18" charset="0"/>
            </a:endParaRPr>
          </a:p>
        </p:txBody>
      </p:sp>
      <p:sp>
        <p:nvSpPr>
          <p:cNvPr id="10243" name="Tekstvak 5"/>
          <p:cNvSpPr txBox="1">
            <a:spLocks noChangeArrowheads="1"/>
          </p:cNvSpPr>
          <p:nvPr/>
        </p:nvSpPr>
        <p:spPr bwMode="auto">
          <a:xfrm>
            <a:off x="801688" y="765175"/>
            <a:ext cx="7488237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4000" b="1">
                <a:latin typeface="Arial" panose="020B0604020202020204" pitchFamily="34" charset="0"/>
                <a:cs typeface="Arial" panose="020B0604020202020204" pitchFamily="34" charset="0"/>
              </a:rPr>
              <a:t>27 oktober 2015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4000" b="1">
                <a:latin typeface="Arial" panose="020B0604020202020204" pitchFamily="34" charset="0"/>
                <a:cs typeface="Arial" panose="020B0604020202020204" pitchFamily="34" charset="0"/>
              </a:rPr>
              <a:t>start van de Green Deal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54 partijen ondertekenden de Green Deal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Intussen is het aantal al 120 partijen, op naar 200.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De Green Deal beoogd dat alle ziekenhuizen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en 50% van de zorginstellingen aan de slag gaan met de Milieuthermometer Zorg of een vergelijkbaar keurmerk. 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Een sterke aanpak is de regionale samenwerking.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MPZ is initiatiefnemer van de Green deal. 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349500"/>
            <a:ext cx="7489825" cy="338455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nl-NL" dirty="0" smtClean="0">
                <a:latin typeface="Arial" charset="0"/>
              </a:rPr>
              <a:t>Green deal, want</a:t>
            </a:r>
            <a:r>
              <a:rPr lang="nl-NL" sz="3600" dirty="0" smtClean="0">
                <a:latin typeface="Arial" charset="0"/>
              </a:rPr>
              <a:t/>
            </a:r>
            <a:br>
              <a:rPr lang="nl-NL" sz="3600" dirty="0" smtClean="0">
                <a:latin typeface="Arial" charset="0"/>
              </a:rPr>
            </a:br>
            <a:r>
              <a:rPr lang="nl-NL" sz="3600" dirty="0" smtClean="0">
                <a:latin typeface="Arial" charset="0"/>
              </a:rPr>
              <a:t/>
            </a:r>
            <a:br>
              <a:rPr lang="nl-NL" sz="3600" dirty="0" smtClean="0">
                <a:latin typeface="Arial" charset="0"/>
              </a:rPr>
            </a:br>
            <a:r>
              <a:rPr lang="nl-NL" sz="3100" dirty="0" smtClean="0">
                <a:latin typeface="Arial" charset="0"/>
              </a:rPr>
              <a:t>Zorgsector zijn grote werkgevers.</a:t>
            </a:r>
            <a:br>
              <a:rPr lang="nl-NL" sz="3100" dirty="0" smtClean="0">
                <a:latin typeface="Arial" charset="0"/>
              </a:rPr>
            </a:br>
            <a:r>
              <a:rPr lang="nl-NL" sz="3100" dirty="0" smtClean="0">
                <a:latin typeface="Arial" charset="0"/>
              </a:rPr>
              <a:t/>
            </a:r>
            <a:br>
              <a:rPr lang="nl-NL" sz="3100" dirty="0" smtClean="0">
                <a:latin typeface="Arial" charset="0"/>
              </a:rPr>
            </a:br>
            <a:r>
              <a:rPr lang="nl-NL" sz="3100" dirty="0" smtClean="0">
                <a:latin typeface="Arial" charset="0"/>
              </a:rPr>
              <a:t>Samenwerken met overheid levert de zorg meer op dan wetgeving: nl. kennis, subsidie, innovaties, MVO, minder handhaving, meer tijd voor eigen aanpak.</a:t>
            </a:r>
            <a:br>
              <a:rPr lang="nl-NL" sz="3100" dirty="0" smtClean="0">
                <a:latin typeface="Arial" charset="0"/>
              </a:rPr>
            </a:br>
            <a:r>
              <a:rPr lang="nl-NL" sz="3100" dirty="0">
                <a:latin typeface="Arial" charset="0"/>
              </a:rPr>
              <a:t/>
            </a:r>
            <a:br>
              <a:rPr lang="nl-NL" sz="3100" dirty="0">
                <a:latin typeface="Arial" charset="0"/>
              </a:rPr>
            </a:br>
            <a:r>
              <a:rPr lang="nl-NL" sz="3100" dirty="0">
                <a:latin typeface="Arial" charset="0"/>
              </a:rPr>
              <a:t>Samenwerken met </a:t>
            </a:r>
            <a:r>
              <a:rPr lang="nl-NL" sz="3100" dirty="0" smtClean="0">
                <a:latin typeface="Arial" charset="0"/>
              </a:rPr>
              <a:t>de zorg levert de overheid meer milieuwinst op met minder handhaving.</a:t>
            </a:r>
            <a:br>
              <a:rPr lang="nl-NL" sz="3100" dirty="0" smtClean="0">
                <a:latin typeface="Arial" charset="0"/>
              </a:rPr>
            </a:br>
            <a:r>
              <a:rPr lang="nl-NL" sz="3100" dirty="0" smtClean="0">
                <a:latin typeface="Arial" charset="0"/>
              </a:rPr>
              <a:t> </a:t>
            </a:r>
            <a:r>
              <a:rPr lang="nl-NL" sz="2800" dirty="0" smtClean="0">
                <a:latin typeface="Arial" charset="0"/>
              </a:rPr>
              <a:t/>
            </a:r>
            <a:br>
              <a:rPr lang="nl-NL" sz="2800" dirty="0" smtClean="0">
                <a:latin typeface="Arial" charset="0"/>
              </a:rPr>
            </a:br>
            <a:r>
              <a:rPr lang="nl-NL" sz="2800" dirty="0" smtClean="0">
                <a:latin typeface="Arial" charset="0"/>
              </a:rPr>
              <a:t/>
            </a:r>
            <a:br>
              <a:rPr lang="nl-NL" sz="2800" dirty="0" smtClean="0">
                <a:latin typeface="Arial" charset="0"/>
              </a:rPr>
            </a:br>
            <a:r>
              <a:rPr lang="nl-NL" sz="2800" dirty="0" smtClean="0">
                <a:latin typeface="Arial" charset="0"/>
              </a:rPr>
              <a:t/>
            </a:r>
            <a:br>
              <a:rPr lang="nl-NL" sz="2800" dirty="0" smtClean="0">
                <a:latin typeface="Arial" charset="0"/>
              </a:rPr>
            </a:br>
            <a:endParaRPr lang="nl-NL" sz="2800" dirty="0" smtClean="0">
              <a:latin typeface="Arial" charset="0"/>
            </a:endParaRPr>
          </a:p>
        </p:txBody>
      </p:sp>
      <p:sp>
        <p:nvSpPr>
          <p:cNvPr id="11267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CC1A1B-7799-4420-898B-8113C88ABE71}" type="slidenum">
              <a:rPr lang="nl-NL" altLang="nl-NL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nl-NL" altLang="nl-NL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557338"/>
            <a:ext cx="7489825" cy="338455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nl-NL" dirty="0" smtClean="0">
                <a:latin typeface="Arial" charset="0"/>
              </a:rPr>
              <a:t>Duurzame zorg moet</a:t>
            </a:r>
            <a:r>
              <a:rPr lang="nl-NL" sz="3600" dirty="0" smtClean="0">
                <a:latin typeface="Arial" charset="0"/>
              </a:rPr>
              <a:t/>
            </a:r>
            <a:br>
              <a:rPr lang="nl-NL" sz="3600" dirty="0" smtClean="0">
                <a:latin typeface="Arial" charset="0"/>
              </a:rPr>
            </a:br>
            <a:r>
              <a:rPr lang="nl-NL" sz="3600" dirty="0" smtClean="0">
                <a:latin typeface="Arial" charset="0"/>
              </a:rPr>
              <a:t/>
            </a:r>
            <a:br>
              <a:rPr lang="nl-NL" sz="3600" dirty="0" smtClean="0">
                <a:latin typeface="Arial" charset="0"/>
              </a:rPr>
            </a:br>
            <a:r>
              <a:rPr lang="nl-NL" sz="3600" dirty="0" err="1" smtClean="0">
                <a:latin typeface="Arial" charset="0"/>
              </a:rPr>
              <a:t>IenW</a:t>
            </a:r>
            <a:r>
              <a:rPr lang="nl-NL" sz="3600" dirty="0" smtClean="0">
                <a:latin typeface="Arial" charset="0"/>
              </a:rPr>
              <a:t>: activiteitenbesluit</a:t>
            </a:r>
            <a:br>
              <a:rPr lang="nl-NL" sz="3600" dirty="0" smtClean="0">
                <a:latin typeface="Arial" charset="0"/>
              </a:rPr>
            </a:br>
            <a:r>
              <a:rPr lang="nl-NL" sz="3600" dirty="0" smtClean="0">
                <a:latin typeface="Arial" charset="0"/>
              </a:rPr>
              <a:t>EZK: energie efficiency </a:t>
            </a:r>
            <a:r>
              <a:rPr lang="nl-NL" sz="3600" dirty="0" err="1" smtClean="0">
                <a:latin typeface="Arial" charset="0"/>
              </a:rPr>
              <a:t>directive</a:t>
            </a:r>
            <a:r>
              <a:rPr lang="nl-NL" sz="3600" dirty="0" smtClean="0">
                <a:latin typeface="Arial" charset="0"/>
              </a:rPr>
              <a:t>, EED</a:t>
            </a:r>
            <a:br>
              <a:rPr lang="nl-NL" sz="3600" dirty="0" smtClean="0">
                <a:latin typeface="Arial" charset="0"/>
              </a:rPr>
            </a:br>
            <a:r>
              <a:rPr lang="nl-NL" sz="3600" dirty="0" smtClean="0">
                <a:latin typeface="Arial" charset="0"/>
              </a:rPr>
              <a:t>BZK: energiebesparing vastgoed</a:t>
            </a:r>
            <a:r>
              <a:rPr lang="nl-NL" sz="3100" dirty="0" smtClean="0">
                <a:latin typeface="Arial" charset="0"/>
              </a:rPr>
              <a:t/>
            </a:r>
            <a:br>
              <a:rPr lang="nl-NL" sz="3100" dirty="0" smtClean="0">
                <a:latin typeface="Arial" charset="0"/>
              </a:rPr>
            </a:br>
            <a:r>
              <a:rPr lang="nl-NL" sz="3600" dirty="0" smtClean="0">
                <a:latin typeface="Arial" charset="0"/>
              </a:rPr>
              <a:t>Europa: </a:t>
            </a:r>
            <a:r>
              <a:rPr lang="nl-NL" sz="3600" dirty="0" err="1" smtClean="0">
                <a:latin typeface="Arial" charset="0"/>
              </a:rPr>
              <a:t>sustainable</a:t>
            </a:r>
            <a:r>
              <a:rPr lang="nl-NL" sz="3600" dirty="0" smtClean="0">
                <a:latin typeface="Arial" charset="0"/>
              </a:rPr>
              <a:t> development goals</a:t>
            </a:r>
            <a:r>
              <a:rPr lang="nl-NL" sz="3100" dirty="0" smtClean="0">
                <a:latin typeface="Arial" charset="0"/>
              </a:rPr>
              <a:t/>
            </a:r>
            <a:br>
              <a:rPr lang="nl-NL" sz="3100" dirty="0" smtClean="0">
                <a:latin typeface="Arial" charset="0"/>
              </a:rPr>
            </a:br>
            <a:r>
              <a:rPr lang="nl-NL" sz="3100" dirty="0" smtClean="0">
                <a:latin typeface="Arial" charset="0"/>
              </a:rPr>
              <a:t/>
            </a:r>
            <a:br>
              <a:rPr lang="nl-NL" sz="3100" dirty="0" smtClean="0">
                <a:latin typeface="Arial" charset="0"/>
              </a:rPr>
            </a:br>
            <a:r>
              <a:rPr lang="nl-NL" sz="3100" dirty="0" smtClean="0">
                <a:latin typeface="Arial" charset="0"/>
              </a:rPr>
              <a:t>Rutte III</a:t>
            </a:r>
            <a:br>
              <a:rPr lang="nl-NL" sz="3100" dirty="0" smtClean="0">
                <a:latin typeface="Arial" charset="0"/>
              </a:rPr>
            </a:br>
            <a:r>
              <a:rPr lang="nl-NL" sz="3100" dirty="0" smtClean="0">
                <a:latin typeface="Arial" charset="0"/>
              </a:rPr>
              <a:t>- circulaire economie</a:t>
            </a:r>
            <a:br>
              <a:rPr lang="nl-NL" sz="3100" dirty="0" smtClean="0">
                <a:latin typeface="Arial" charset="0"/>
              </a:rPr>
            </a:br>
            <a:r>
              <a:rPr lang="nl-NL" sz="3100" dirty="0" smtClean="0">
                <a:latin typeface="Arial" charset="0"/>
              </a:rPr>
              <a:t>- 49% Co2 reductie in 2030</a:t>
            </a:r>
            <a:endParaRPr lang="nl-NL" sz="2800" dirty="0" smtClean="0">
              <a:latin typeface="Arial" charset="0"/>
            </a:endParaRPr>
          </a:p>
        </p:txBody>
      </p:sp>
      <p:sp>
        <p:nvSpPr>
          <p:cNvPr id="12291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6FA9E9-C18E-43A6-9372-6697E9D531C6}" type="slidenum">
              <a:rPr lang="nl-NL" altLang="nl-NL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nl-NL" altLang="nl-NL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060575"/>
            <a:ext cx="7489825" cy="338455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nl-NL" dirty="0" smtClean="0">
                <a:latin typeface="Arial" charset="0"/>
              </a:rPr>
              <a:t>Vervolg green deal 2019-2021</a:t>
            </a:r>
            <a:r>
              <a:rPr lang="nl-NL" sz="3600" dirty="0" smtClean="0">
                <a:latin typeface="Arial" charset="0"/>
              </a:rPr>
              <a:t/>
            </a:r>
            <a:br>
              <a:rPr lang="nl-NL" sz="3600" dirty="0" smtClean="0">
                <a:latin typeface="Arial" charset="0"/>
              </a:rPr>
            </a:br>
            <a:r>
              <a:rPr lang="nl-NL" sz="3600" dirty="0" smtClean="0">
                <a:latin typeface="Arial" charset="0"/>
              </a:rPr>
              <a:t/>
            </a:r>
            <a:br>
              <a:rPr lang="nl-NL" sz="3600" dirty="0" smtClean="0">
                <a:latin typeface="Arial" charset="0"/>
              </a:rPr>
            </a:br>
            <a:r>
              <a:rPr lang="nl-NL" sz="3600" dirty="0" smtClean="0">
                <a:latin typeface="Arial" charset="0"/>
              </a:rPr>
              <a:t>Overleg loopt met:</a:t>
            </a:r>
            <a:br>
              <a:rPr lang="nl-NL" sz="3600" dirty="0" smtClean="0">
                <a:latin typeface="Arial" charset="0"/>
              </a:rPr>
            </a:br>
            <a:r>
              <a:rPr lang="nl-NL" sz="3600" dirty="0" smtClean="0">
                <a:latin typeface="Arial" charset="0"/>
              </a:rPr>
              <a:t>rijk: </a:t>
            </a:r>
            <a:r>
              <a:rPr lang="nl-NL" sz="3100" dirty="0" smtClean="0">
                <a:latin typeface="Arial" charset="0"/>
              </a:rPr>
              <a:t>VWS, </a:t>
            </a:r>
            <a:r>
              <a:rPr lang="nl-NL" sz="3100" dirty="0" err="1" smtClean="0">
                <a:latin typeface="Arial" charset="0"/>
              </a:rPr>
              <a:t>IenW</a:t>
            </a:r>
            <a:r>
              <a:rPr lang="nl-NL" sz="3100" dirty="0" smtClean="0">
                <a:latin typeface="Arial" charset="0"/>
              </a:rPr>
              <a:t>, EZK, BZK</a:t>
            </a:r>
            <a:br>
              <a:rPr lang="nl-NL" sz="3100" dirty="0" smtClean="0">
                <a:latin typeface="Arial" charset="0"/>
              </a:rPr>
            </a:br>
            <a:r>
              <a:rPr lang="nl-NL" sz="3100" dirty="0" smtClean="0">
                <a:latin typeface="Arial" charset="0"/>
              </a:rPr>
              <a:t>branches: </a:t>
            </a:r>
            <a:r>
              <a:rPr lang="nl-NL" sz="3100" smtClean="0">
                <a:latin typeface="Arial" charset="0"/>
              </a:rPr>
              <a:t>ActiZ, </a:t>
            </a:r>
            <a:r>
              <a:rPr lang="nl-NL" sz="3100" dirty="0" smtClean="0">
                <a:latin typeface="Arial" charset="0"/>
              </a:rPr>
              <a:t>GGZ NL, VGN, NVZ</a:t>
            </a:r>
            <a:br>
              <a:rPr lang="nl-NL" sz="3100" dirty="0" smtClean="0">
                <a:latin typeface="Arial" charset="0"/>
              </a:rPr>
            </a:br>
            <a:r>
              <a:rPr lang="nl-NL" sz="3100" dirty="0" smtClean="0">
                <a:latin typeface="Arial" charset="0"/>
              </a:rPr>
              <a:t>gemeenten, </a:t>
            </a:r>
            <a:r>
              <a:rPr lang="nl-NL" sz="3100" dirty="0" err="1" smtClean="0">
                <a:latin typeface="Arial" charset="0"/>
              </a:rPr>
              <a:t>OD’s</a:t>
            </a:r>
            <a:r>
              <a:rPr lang="nl-NL" sz="3100" dirty="0" smtClean="0">
                <a:latin typeface="Arial" charset="0"/>
              </a:rPr>
              <a:t>, verzekeraars, banken</a:t>
            </a:r>
            <a:r>
              <a:rPr lang="nl-NL" sz="3600" dirty="0" smtClean="0">
                <a:latin typeface="Arial" charset="0"/>
              </a:rPr>
              <a:t/>
            </a:r>
            <a:br>
              <a:rPr lang="nl-NL" sz="3600" dirty="0" smtClean="0">
                <a:latin typeface="Arial" charset="0"/>
              </a:rPr>
            </a:br>
            <a:r>
              <a:rPr lang="nl-NL" sz="3600" dirty="0" smtClean="0">
                <a:latin typeface="Arial" charset="0"/>
              </a:rPr>
              <a:t/>
            </a:r>
            <a:br>
              <a:rPr lang="nl-NL" sz="3600" dirty="0" smtClean="0">
                <a:latin typeface="Arial" charset="0"/>
              </a:rPr>
            </a:br>
            <a:r>
              <a:rPr lang="nl-NL" sz="3600" dirty="0" smtClean="0">
                <a:latin typeface="Arial" charset="0"/>
              </a:rPr>
              <a:t>Focus op vier thema’s</a:t>
            </a:r>
            <a:br>
              <a:rPr lang="nl-NL" sz="3600" dirty="0" smtClean="0">
                <a:latin typeface="Arial" charset="0"/>
              </a:rPr>
            </a:br>
            <a:r>
              <a:rPr lang="nl-NL" sz="3100" dirty="0" smtClean="0">
                <a:latin typeface="Arial" charset="0"/>
              </a:rPr>
              <a:t>- gezonde leefomgeving</a:t>
            </a:r>
            <a:br>
              <a:rPr lang="nl-NL" sz="3100" dirty="0" smtClean="0">
                <a:latin typeface="Arial" charset="0"/>
              </a:rPr>
            </a:br>
            <a:r>
              <a:rPr lang="nl-NL" sz="3100" dirty="0" smtClean="0">
                <a:latin typeface="Arial" charset="0"/>
              </a:rPr>
              <a:t>- energietransitie</a:t>
            </a:r>
            <a:br>
              <a:rPr lang="nl-NL" sz="3100" dirty="0" smtClean="0">
                <a:latin typeface="Arial" charset="0"/>
              </a:rPr>
            </a:br>
            <a:r>
              <a:rPr lang="nl-NL" sz="3100" dirty="0" smtClean="0">
                <a:latin typeface="Arial" charset="0"/>
              </a:rPr>
              <a:t>- circulair</a:t>
            </a:r>
            <a:br>
              <a:rPr lang="nl-NL" sz="3100" dirty="0" smtClean="0">
                <a:latin typeface="Arial" charset="0"/>
              </a:rPr>
            </a:br>
            <a:r>
              <a:rPr lang="nl-NL" sz="3100" dirty="0" smtClean="0">
                <a:latin typeface="Arial" charset="0"/>
              </a:rPr>
              <a:t>- medicijnresten</a:t>
            </a:r>
            <a:r>
              <a:rPr lang="nl-NL" sz="3600" dirty="0" smtClean="0">
                <a:latin typeface="Arial" charset="0"/>
              </a:rPr>
              <a:t/>
            </a:r>
            <a:br>
              <a:rPr lang="nl-NL" sz="3600" dirty="0" smtClean="0">
                <a:latin typeface="Arial" charset="0"/>
              </a:rPr>
            </a:br>
            <a:endParaRPr lang="nl-NL" sz="2800" dirty="0" smtClean="0">
              <a:latin typeface="Arial" charset="0"/>
            </a:endParaRPr>
          </a:p>
        </p:txBody>
      </p:sp>
      <p:sp>
        <p:nvSpPr>
          <p:cNvPr id="13315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AE8773-5F67-4B34-882C-269B5E7ED19F}" type="slidenum">
              <a:rPr lang="nl-NL" altLang="nl-NL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nl-NL" altLang="nl-NL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1953</TotalTime>
  <Words>183</Words>
  <Application>Microsoft Office PowerPoint</Application>
  <PresentationFormat>Diavoorstelling (4:3)</PresentationFormat>
  <Paragraphs>65</Paragraphs>
  <Slides>21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21</vt:i4>
      </vt:variant>
    </vt:vector>
  </HeadingPairs>
  <TitlesOfParts>
    <vt:vector size="29" baseType="lpstr">
      <vt:lpstr>ＭＳ Ｐゴシック</vt:lpstr>
      <vt:lpstr>Arial</vt:lpstr>
      <vt:lpstr>Calibri</vt:lpstr>
      <vt:lpstr>Times New Roman</vt:lpstr>
      <vt:lpstr>Standaardontwerp</vt:lpstr>
      <vt:lpstr>Aangepast ontwerp</vt:lpstr>
      <vt:lpstr>2_Aangepast ontwerp</vt:lpstr>
      <vt:lpstr>1_Aangepast ontwerp</vt:lpstr>
      <vt:lpstr>Milieuplatform Zorgsector vereniging van en voor de zorg  Green Deal: Nederland op weg naar een duurzame Zorg landelijke en regionale samenwerking met de zorg  Hoorn, 29 maart 2018   Adriaan van Engelen   Milieu Platform Zorgsector www.milieuplatformzorg.nl                    a.vanengelen@milieuplatformzorg.nl</vt:lpstr>
      <vt:lpstr>Stimuleren grondstoffen-kringloop voor ciculaire bedrijfsvoering</vt:lpstr>
      <vt:lpstr>PowerPoint-presentatie</vt:lpstr>
      <vt:lpstr>PowerPoint-presentatie</vt:lpstr>
      <vt:lpstr>PowerPoint-presentatie</vt:lpstr>
      <vt:lpstr>PowerPoint-presentatie</vt:lpstr>
      <vt:lpstr>Green deal, want  Zorgsector zijn grote werkgevers.  Samenwerken met overheid levert de zorg meer op dan wetgeving: nl. kennis, subsidie, innovaties, MVO, minder handhaving, meer tijd voor eigen aanpak.  Samenwerken met de zorg levert de overheid meer milieuwinst op met minder handhaving.     </vt:lpstr>
      <vt:lpstr>Duurzame zorg moet  IenW: activiteitenbesluit EZK: energie efficiency directive, EED BZK: energiebesparing vastgoed Europa: sustainable development goals  Rutte III - circulaire economie - 49% Co2 reductie in 2030</vt:lpstr>
      <vt:lpstr>Vervolg green deal 2019-2021  Overleg loopt met: rijk: VWS, IenW, EZK, BZK branches: ActiZ, GGZ NL, VGN, NVZ gemeenten, OD’s, verzekeraars, banken  Focus op vier thema’s - gezonde leefomgeving - energietransitie - circulair - medicijnresten </vt:lpstr>
      <vt:lpstr>Inzet Milieuthermometer Zorg  Een interne routekaart voor  - tientallen direct te nemen acties   - voor vastgoed, inkoop, zorg, medewerkers  - voor de energietransitie &amp; circulair  - meer kwaliteit  - meer interne samenwerking - kostenbesparing   De Milieuthermometer Zorg is door milieuprofessionals uit de zorg ontwikkeld en wordt door hen onderhouden. </vt:lpstr>
      <vt:lpstr>Met Milieuthermometer Zorg goede invulling green deal   Een interne routekaart voor  - tientallen direct te nemen acties   - voor vastgoed, inkoop, zorg, medewerkers  - voor de energietransitie &amp; circulair   De Milieuthermometer Zorg is door milieuprofessionals uit de zorg ontwikkeld en wordt door hen onderhouden. </vt:lpstr>
      <vt:lpstr>Voordelen Milieuthermometer Zorg  - integrale aanpak - instelling weet wat te doen - meteen ook voldoen aan milieuwetgeving - werken aan kwaliteit en financiële besparingen - zichtbaar </vt:lpstr>
      <vt:lpstr>PowerPoint-presentatie</vt:lpstr>
      <vt:lpstr>Taken bij inkoop  - nalopen en aanpassen vervolgcontracten met  energiebedrijf  installateurs  aannemers  voeding  wasserij  schoonmaak  verhuurder vastgoed  enz.</vt:lpstr>
      <vt:lpstr>Taken bij vastgoed  - energiekosten omlaag brengen  gemiddeld 150 euro per maand per bed  vergoed     100 euro per maand per bed   haalbaar      50 euro per maand per bed  - investeren in regelingen en inregelen installaties - isoleren, LED,   - aandacht energieneutraal bij nieuwbouw  </vt:lpstr>
      <vt:lpstr>Taken bij facilitair  - milieuvriendelijke schoonmaak - meubilair, werkkleding circulair - enz. </vt:lpstr>
      <vt:lpstr>Taken bij zorg  - voorraadbeheer - signaleren verspilling - good housekeeping - </vt:lpstr>
      <vt:lpstr>Taken bij directie  - ontwikkelen visie  - beleid vaststellen  - communicatie naar medewerkers - faciliteren </vt:lpstr>
      <vt:lpstr>Stappen    maand  - nulmeting milieuthermometer    1 - in beeld wat goed gaat     1 - plan van aanpak maatregelen    3 - uitvoering maatregelen   15 - borgen en certificeren   17 - feest      19 </vt:lpstr>
      <vt:lpstr>PowerPoint-presentatie</vt:lpstr>
      <vt:lpstr>Duurzame bedrijfsvoering zorg   </vt:lpstr>
    </vt:vector>
  </TitlesOfParts>
  <Company>Stimular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Meer kennis delen in de zorgsector via MPZ</dc:title>
  <dc:creator>adriaan</dc:creator>
  <cp:lastModifiedBy>Richard Schuijt</cp:lastModifiedBy>
  <cp:revision>188</cp:revision>
  <cp:lastPrinted>2016-04-07T11:48:24Z</cp:lastPrinted>
  <dcterms:created xsi:type="dcterms:W3CDTF">2003-11-11T12:32:03Z</dcterms:created>
  <dcterms:modified xsi:type="dcterms:W3CDTF">2018-03-29T08:00:30Z</dcterms:modified>
</cp:coreProperties>
</file>